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venir Next Regular"/>
        <a:ea typeface="Avenir Next Regular"/>
        <a:cs typeface="Avenir Next Regular"/>
        <a:sym typeface="Avenir Next Regular"/>
      </a:defRPr>
    </a:lvl1pPr>
    <a:lvl2pPr marL="0" marR="0" indent="4572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venir Next Regular"/>
        <a:ea typeface="Avenir Next Regular"/>
        <a:cs typeface="Avenir Next Regular"/>
        <a:sym typeface="Avenir Next Regular"/>
      </a:defRPr>
    </a:lvl2pPr>
    <a:lvl3pPr marL="0" marR="0" indent="9144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venir Next Regular"/>
        <a:ea typeface="Avenir Next Regular"/>
        <a:cs typeface="Avenir Next Regular"/>
        <a:sym typeface="Avenir Next Regular"/>
      </a:defRPr>
    </a:lvl3pPr>
    <a:lvl4pPr marL="0" marR="0" indent="13716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venir Next Regular"/>
        <a:ea typeface="Avenir Next Regular"/>
        <a:cs typeface="Avenir Next Regular"/>
        <a:sym typeface="Avenir Next Regular"/>
      </a:defRPr>
    </a:lvl4pPr>
    <a:lvl5pPr marL="0" marR="0" indent="18288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venir Next Regular"/>
        <a:ea typeface="Avenir Next Regular"/>
        <a:cs typeface="Avenir Next Regular"/>
        <a:sym typeface="Avenir Next Regular"/>
      </a:defRPr>
    </a:lvl5pPr>
    <a:lvl6pPr marL="0" marR="0" indent="22860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venir Next Regular"/>
        <a:ea typeface="Avenir Next Regular"/>
        <a:cs typeface="Avenir Next Regular"/>
        <a:sym typeface="Avenir Next Regular"/>
      </a:defRPr>
    </a:lvl6pPr>
    <a:lvl7pPr marL="0" marR="0" indent="27432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venir Next Regular"/>
        <a:ea typeface="Avenir Next Regular"/>
        <a:cs typeface="Avenir Next Regular"/>
        <a:sym typeface="Avenir Next Regular"/>
      </a:defRPr>
    </a:lvl7pPr>
    <a:lvl8pPr marL="0" marR="0" indent="32004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venir Next Regular"/>
        <a:ea typeface="Avenir Next Regular"/>
        <a:cs typeface="Avenir Next Regular"/>
        <a:sym typeface="Avenir Next Regular"/>
      </a:defRPr>
    </a:lvl8pPr>
    <a:lvl9pPr marL="0" marR="0" indent="36576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venir Next Regular"/>
        <a:ea typeface="Avenir Next Regular"/>
        <a:cs typeface="Avenir Next Regular"/>
        <a:sym typeface="Avenir Next Regular"/>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Regular"/>
          <a:ea typeface="Avenir Next Regular"/>
          <a:cs typeface="Avenir Next Regular"/>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A9A9A9"/>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Avenir Next Regular"/>
          <a:ea typeface="Avenir Next Regular"/>
          <a:cs typeface="Avenir Next Regular"/>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b="def" i="def"/>
      <a:tcStyle>
        <a:tcBdr/>
        <a:fill>
          <a:solidFill>
            <a:srgbClr val="A9A9A9"/>
          </a:solidFill>
        </a:fill>
      </a:tcStyle>
    </a:band2H>
    <a:firstCol>
      <a:tcTxStyle b="on" i="off">
        <a:fontRef idx="minor">
          <a:srgbClr val="000000"/>
        </a:fontRef>
        <a:srgbClr val="000000"/>
      </a:tcTxStyle>
      <a:tcStyle>
        <a:tcBdr>
          <a:left>
            <a:ln w="12700" cap="flat">
              <a:solidFill>
                <a:srgbClr val="A9A9A9"/>
              </a:solidFill>
              <a:prstDash val="solid"/>
              <a:miter lim="400000"/>
            </a:ln>
          </a:left>
          <a:right>
            <a:ln w="254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
          <a:latin typeface="Avenir Next Regular"/>
          <a:ea typeface="Avenir Next Regular"/>
          <a:cs typeface="Avenir Next Regular"/>
        </a:font>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00A1FF"/>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381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
          <a:latin typeface="Avenir Next Regular"/>
          <a:ea typeface="Avenir Next Regular"/>
          <a:cs typeface="Avenir Next Regular"/>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b="def" i="def"/>
      <a:tcStyle>
        <a:tcBdr/>
        <a:fill>
          <a:solidFill>
            <a:srgbClr val="A9A9A9"/>
          </a:solidFill>
        </a:fill>
      </a:tcStyle>
    </a:band2H>
    <a:firstCol>
      <a:tcTxStyle b="off" i="off">
        <a:font>
          <a:latin typeface="Avenir Next Medium"/>
          <a:ea typeface="Avenir Next Medium"/>
          <a:cs typeface="Avenir Next Medium"/>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13B100"/>
          </a:solidFill>
        </a:fill>
      </a:tcStyle>
    </a:firstCol>
    <a:lastRow>
      <a:tcTxStyle b="off" i="off">
        <a:font>
          <a:latin typeface="Avenir Next Regular"/>
          <a:ea typeface="Avenir Next Regular"/>
          <a:cs typeface="Avenir Next Regular"/>
        </a:font>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Avenir Next Medium"/>
          <a:ea typeface="Avenir Next Medium"/>
          <a:cs typeface="Avenir Next Medium"/>
        </a:font>
        <a:srgbClr val="FFFFFF"/>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A9A9A9"/>
              </a:solidFill>
              <a:prstDash val="solid"/>
              <a:miter lim="400000"/>
            </a:ln>
          </a:top>
          <a:bottom>
            <a:ln w="38100" cap="flat">
              <a:solidFill>
                <a:srgbClr val="A9A9A9"/>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solidFill>
            <a:schemeClr val="accent3">
              <a:hueOff val="552055"/>
              <a:lumOff val="-12548"/>
            </a:schemeClr>
          </a:solidFill>
        </a:fill>
      </a:tcStyle>
    </a:firstRow>
  </a:tblStyle>
  <a:tblStyle styleId="{CF821DB8-F4EB-4A41-A1BA-3FCAFE7338EE}" styleName="">
    <a:tblBg/>
    <a:wholeTbl>
      <a:tcTxStyle b="off" i="off">
        <a:font>
          <a:latin typeface="Avenir Next Regular"/>
          <a:ea typeface="Avenir Next Regular"/>
          <a:cs typeface="Avenir Next Regular"/>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b="def" i="def"/>
      <a:tcStyle>
        <a:tcBdr/>
        <a:fill>
          <a:solidFill>
            <a:srgbClr val="A9A9A9"/>
          </a:solidFill>
        </a:fill>
      </a:tcStyle>
    </a:band2H>
    <a:firstCol>
      <a:tcTxStyle b="off" i="off">
        <a:font>
          <a:latin typeface="Avenir Next Medium"/>
          <a:ea typeface="Avenir Next Medium"/>
          <a:cs typeface="Avenir Next Medium"/>
        </a:font>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000000"/>
        </a:fontRef>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Avenir Next Medium"/>
          <a:ea typeface="Avenir Next Medium"/>
          <a:cs typeface="Avenir Next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
          <a:latin typeface="Avenir Next Regular"/>
          <a:ea typeface="Avenir Next Regular"/>
          <a:cs typeface="Avenir Next Regular"/>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b="def" i="def"/>
      <a:tcStyle>
        <a:tcBdr/>
        <a:fill>
          <a:solidFill>
            <a:srgbClr val="A9A9A9"/>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000000"/>
        </a:fontRef>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9A9A9"/>
              </a:solidFill>
              <a:prstDash val="solid"/>
              <a:miter lim="400000"/>
            </a:ln>
          </a:top>
          <a:bottom>
            <a:ln w="381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
          <a:latin typeface="Avenir Next Regular"/>
          <a:ea typeface="Avenir Next Regular"/>
          <a:cs typeface="Avenir Next Regular"/>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b="def" i="def"/>
      <a:tcStyle>
        <a:tcBdr/>
        <a:fill>
          <a:solidFill>
            <a:srgbClr val="A9A9A9"/>
          </a:solidFill>
        </a:fill>
      </a:tcStyle>
    </a:band2H>
    <a:firstCol>
      <a:tcTxStyle b="on" i="off">
        <a:fontRef idx="minor">
          <a:srgbClr val="000000"/>
        </a:fontRef>
        <a:srgbClr val="000000"/>
      </a:tcTxStyle>
      <a:tcStyle>
        <a:tcBdr>
          <a:left>
            <a:ln w="12700" cap="flat">
              <a:solidFill>
                <a:srgbClr val="A9A9A9"/>
              </a:solidFill>
              <a:prstDash val="solid"/>
              <a:miter lim="400000"/>
            </a:ln>
          </a:left>
          <a:right>
            <a:ln w="381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n" i="off">
        <a:fontRef idx="minor">
          <a:srgbClr val="000000"/>
        </a:fontRef>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64646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re">
    <p:spTree>
      <p:nvGrpSpPr>
        <p:cNvPr id="1" name=""/>
        <p:cNvGrpSpPr/>
        <p:nvPr/>
      </p:nvGrpSpPr>
      <p:grpSpPr>
        <a:xfrm>
          <a:off x="0" y="0"/>
          <a:ext cx="0" cy="0"/>
          <a:chOff x="0" y="0"/>
          <a:chExt cx="0" cy="0"/>
        </a:xfrm>
      </p:grpSpPr>
      <p:sp>
        <p:nvSpPr>
          <p:cNvPr id="11" name="Shape 11"/>
          <p:cNvSpPr txBox="1"/>
          <p:nvPr>
            <p:ph type="title" hasCustomPrompt="1"/>
          </p:nvPr>
        </p:nvSpPr>
        <p:spPr>
          <a:xfrm>
            <a:off x="1270000" y="3289300"/>
            <a:ext cx="21844000" cy="3879454"/>
          </a:xfrm>
          <a:prstGeom prst="rect">
            <a:avLst/>
          </a:prstGeom>
        </p:spPr>
        <p:txBody>
          <a:bodyPr/>
          <a:lstStyle>
            <a:lvl1pPr defTabSz="2438338">
              <a:lnSpc>
                <a:spcPct val="90000"/>
              </a:lnSpc>
              <a:defRPr spc="-348" sz="11600">
                <a:gradFill flip="none" rotWithShape="1">
                  <a:gsLst>
                    <a:gs pos="0">
                      <a:schemeClr val="accent1">
                        <a:lumOff val="13575"/>
                      </a:schemeClr>
                    </a:gs>
                    <a:gs pos="100000">
                      <a:schemeClr val="accent1">
                        <a:hueOff val="381599"/>
                        <a:lumOff val="-17182"/>
                      </a:schemeClr>
                    </a:gs>
                  </a:gsLst>
                  <a:lin ang="3960000" scaled="0"/>
                </a:gradFill>
              </a:defRPr>
            </a:lvl1pPr>
          </a:lstStyle>
          <a:p>
            <a:pPr/>
            <a:r>
              <a:t>Titre de la présentation</a:t>
            </a:r>
          </a:p>
        </p:txBody>
      </p:sp>
      <p:sp>
        <p:nvSpPr>
          <p:cNvPr id="12" name="Shape 12"/>
          <p:cNvSpPr txBox="1"/>
          <p:nvPr>
            <p:ph type="body" sz="quarter" idx="21" hasCustomPrompt="1"/>
          </p:nvPr>
        </p:nvSpPr>
        <p:spPr>
          <a:xfrm>
            <a:off x="1270000" y="12160429"/>
            <a:ext cx="21844000" cy="694056"/>
          </a:xfrm>
          <a:prstGeom prst="rect">
            <a:avLst/>
          </a:prstGeom>
        </p:spPr>
        <p:txBody>
          <a:bodyPr/>
          <a:lstStyle>
            <a:lvl1pPr marL="0" indent="0" algn="ctr" defTabSz="808990">
              <a:spcBef>
                <a:spcPts val="0"/>
              </a:spcBef>
              <a:buClrTx/>
              <a:buSzTx/>
              <a:buNone/>
              <a:defRPr sz="3430">
                <a:latin typeface="Avenir Next Medium"/>
                <a:ea typeface="Avenir Next Medium"/>
                <a:cs typeface="Avenir Next Medium"/>
                <a:sym typeface="Avenir Next Medium"/>
              </a:defRPr>
            </a:lvl1pPr>
          </a:lstStyle>
          <a:p>
            <a:pPr/>
            <a:r>
              <a:t>Auteur et date</a:t>
            </a:r>
          </a:p>
        </p:txBody>
      </p:sp>
      <p:sp>
        <p:nvSpPr>
          <p:cNvPr id="13" name="Shape 13"/>
          <p:cNvSpPr txBox="1"/>
          <p:nvPr>
            <p:ph type="body" sz="quarter" idx="1" hasCustomPrompt="1"/>
          </p:nvPr>
        </p:nvSpPr>
        <p:spPr>
          <a:xfrm>
            <a:off x="1270000" y="6985000"/>
            <a:ext cx="21844000" cy="2512352"/>
          </a:xfrm>
          <a:prstGeom prst="rect">
            <a:avLst/>
          </a:prstGeom>
        </p:spPr>
        <p:txBody>
          <a:bodyPr/>
          <a:lstStyle>
            <a:lvl1pPr marL="0" indent="0" algn="ctr" defTabSz="825500">
              <a:spcBef>
                <a:spcPts val="0"/>
              </a:spcBef>
              <a:buClrTx/>
              <a:buSzTx/>
              <a:buNone/>
              <a:defRPr sz="6400">
                <a:latin typeface="Avenir Next Medium"/>
                <a:ea typeface="Avenir Next Medium"/>
                <a:cs typeface="Avenir Next Medium"/>
                <a:sym typeface="Avenir Next Medium"/>
              </a:defRPr>
            </a:lvl1pPr>
            <a:lvl2pPr marL="0" indent="0" algn="ctr" defTabSz="825500">
              <a:spcBef>
                <a:spcPts val="0"/>
              </a:spcBef>
              <a:buClrTx/>
              <a:buSzTx/>
              <a:buNone/>
              <a:defRPr sz="6400">
                <a:latin typeface="Avenir Next Medium"/>
                <a:ea typeface="Avenir Next Medium"/>
                <a:cs typeface="Avenir Next Medium"/>
                <a:sym typeface="Avenir Next Medium"/>
              </a:defRPr>
            </a:lvl2pPr>
            <a:lvl3pPr marL="0" indent="0" algn="ctr" defTabSz="825500">
              <a:spcBef>
                <a:spcPts val="0"/>
              </a:spcBef>
              <a:buClrTx/>
              <a:buSzTx/>
              <a:buNone/>
              <a:defRPr sz="6400">
                <a:latin typeface="Avenir Next Medium"/>
                <a:ea typeface="Avenir Next Medium"/>
                <a:cs typeface="Avenir Next Medium"/>
                <a:sym typeface="Avenir Next Medium"/>
              </a:defRPr>
            </a:lvl3pPr>
            <a:lvl4pPr marL="0" indent="0" algn="ctr" defTabSz="825500">
              <a:spcBef>
                <a:spcPts val="0"/>
              </a:spcBef>
              <a:buClrTx/>
              <a:buSzTx/>
              <a:buNone/>
              <a:defRPr sz="6400">
                <a:latin typeface="Avenir Next Medium"/>
                <a:ea typeface="Avenir Next Medium"/>
                <a:cs typeface="Avenir Next Medium"/>
                <a:sym typeface="Avenir Next Medium"/>
              </a:defRPr>
            </a:lvl4pPr>
            <a:lvl5pPr marL="0" indent="0" algn="ctr" defTabSz="825500">
              <a:spcBef>
                <a:spcPts val="0"/>
              </a:spcBef>
              <a:buClrTx/>
              <a:buSzTx/>
              <a:buNone/>
              <a:defRPr sz="6400">
                <a:latin typeface="Avenir Next Medium"/>
                <a:ea typeface="Avenir Next Medium"/>
                <a:cs typeface="Avenir Next Medium"/>
                <a:sym typeface="Avenir Next Medium"/>
              </a:defRPr>
            </a:lvl5pPr>
          </a:lstStyle>
          <a:p>
            <a:pPr/>
            <a:r>
              <a:t>Sous-titre de la présentation</a:t>
            </a:r>
          </a:p>
          <a:p>
            <a:pPr lvl="1"/>
            <a:r>
              <a:t/>
            </a:r>
          </a:p>
          <a:p>
            <a:pPr lvl="2"/>
            <a:r>
              <a:t/>
            </a:r>
          </a:p>
          <a:p>
            <a:pPr lvl="3"/>
            <a:r>
              <a:t/>
            </a:r>
          </a:p>
          <a:p>
            <a:pPr lvl="4"/>
            <a:r>
              <a:t/>
            </a:r>
          </a:p>
        </p:txBody>
      </p:sp>
      <p:sp>
        <p:nvSpPr>
          <p:cNvPr id="14" name="Shape 14"/>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éclaration">
    <p:spTree>
      <p:nvGrpSpPr>
        <p:cNvPr id="1" name=""/>
        <p:cNvGrpSpPr/>
        <p:nvPr/>
      </p:nvGrpSpPr>
      <p:grpSpPr>
        <a:xfrm>
          <a:off x="0" y="0"/>
          <a:ext cx="0" cy="0"/>
          <a:chOff x="0" y="0"/>
          <a:chExt cx="0" cy="0"/>
        </a:xfrm>
      </p:grpSpPr>
      <p:sp>
        <p:nvSpPr>
          <p:cNvPr id="98" name="Shape 98"/>
          <p:cNvSpPr txBox="1"/>
          <p:nvPr>
            <p:ph type="body" sz="half" idx="1" hasCustomPrompt="1"/>
          </p:nvPr>
        </p:nvSpPr>
        <p:spPr>
          <a:xfrm>
            <a:off x="1270000" y="4927600"/>
            <a:ext cx="21844000" cy="3902869"/>
          </a:xfrm>
          <a:prstGeom prst="rect">
            <a:avLst/>
          </a:prstGeom>
        </p:spPr>
        <p:txBody>
          <a:bodyPr anchor="ctr"/>
          <a:lstStyle>
            <a:lvl1pPr marL="0" indent="0" algn="ctr">
              <a:spcBef>
                <a:spcPts val="0"/>
              </a:spcBef>
              <a:buClrTx/>
              <a:buSzTx/>
              <a:buNone/>
              <a:defRPr spc="-252" sz="8400">
                <a:gradFill flip="none" rotWithShape="1">
                  <a:gsLst>
                    <a:gs pos="0">
                      <a:srgbClr val="1E98FD"/>
                    </a:gs>
                    <a:gs pos="100000">
                      <a:srgbClr val="FF00F7"/>
                    </a:gs>
                  </a:gsLst>
                  <a:lin ang="3960000" scaled="0"/>
                </a:gradFill>
                <a:latin typeface="Avenir Next Medium"/>
                <a:ea typeface="Avenir Next Medium"/>
                <a:cs typeface="Avenir Next Medium"/>
                <a:sym typeface="Avenir Next Medium"/>
              </a:defRPr>
            </a:lvl1pPr>
            <a:lvl2pPr marL="0" indent="457200" algn="ctr">
              <a:spcBef>
                <a:spcPts val="0"/>
              </a:spcBef>
              <a:buClrTx/>
              <a:buSzTx/>
              <a:buNone/>
              <a:defRPr spc="-252" sz="8400">
                <a:gradFill flip="none" rotWithShape="1">
                  <a:gsLst>
                    <a:gs pos="0">
                      <a:srgbClr val="1E98FD"/>
                    </a:gs>
                    <a:gs pos="100000">
                      <a:srgbClr val="FF00F7"/>
                    </a:gs>
                  </a:gsLst>
                  <a:lin ang="3960000" scaled="0"/>
                </a:gradFill>
                <a:latin typeface="Avenir Next Medium"/>
                <a:ea typeface="Avenir Next Medium"/>
                <a:cs typeface="Avenir Next Medium"/>
                <a:sym typeface="Avenir Next Medium"/>
              </a:defRPr>
            </a:lvl2pPr>
            <a:lvl3pPr marL="0" indent="914400" algn="ctr">
              <a:spcBef>
                <a:spcPts val="0"/>
              </a:spcBef>
              <a:buClrTx/>
              <a:buSzTx/>
              <a:buNone/>
              <a:defRPr spc="-252" sz="8400">
                <a:gradFill flip="none" rotWithShape="1">
                  <a:gsLst>
                    <a:gs pos="0">
                      <a:srgbClr val="1E98FD"/>
                    </a:gs>
                    <a:gs pos="100000">
                      <a:srgbClr val="FF00F7"/>
                    </a:gs>
                  </a:gsLst>
                  <a:lin ang="3960000" scaled="0"/>
                </a:gradFill>
                <a:latin typeface="Avenir Next Medium"/>
                <a:ea typeface="Avenir Next Medium"/>
                <a:cs typeface="Avenir Next Medium"/>
                <a:sym typeface="Avenir Next Medium"/>
              </a:defRPr>
            </a:lvl3pPr>
            <a:lvl4pPr marL="0" indent="1371600" algn="ctr">
              <a:spcBef>
                <a:spcPts val="0"/>
              </a:spcBef>
              <a:buClrTx/>
              <a:buSzTx/>
              <a:buNone/>
              <a:defRPr spc="-252" sz="8400">
                <a:gradFill flip="none" rotWithShape="1">
                  <a:gsLst>
                    <a:gs pos="0">
                      <a:srgbClr val="1E98FD"/>
                    </a:gs>
                    <a:gs pos="100000">
                      <a:srgbClr val="FF00F7"/>
                    </a:gs>
                  </a:gsLst>
                  <a:lin ang="3960000" scaled="0"/>
                </a:gradFill>
                <a:latin typeface="Avenir Next Medium"/>
                <a:ea typeface="Avenir Next Medium"/>
                <a:cs typeface="Avenir Next Medium"/>
                <a:sym typeface="Avenir Next Medium"/>
              </a:defRPr>
            </a:lvl4pPr>
            <a:lvl5pPr marL="0" indent="1828800" algn="ctr">
              <a:spcBef>
                <a:spcPts val="0"/>
              </a:spcBef>
              <a:buClrTx/>
              <a:buSzTx/>
              <a:buNone/>
              <a:defRPr spc="-252" sz="8400">
                <a:gradFill flip="none" rotWithShape="1">
                  <a:gsLst>
                    <a:gs pos="0">
                      <a:srgbClr val="1E98FD"/>
                    </a:gs>
                    <a:gs pos="100000">
                      <a:srgbClr val="FF00F7"/>
                    </a:gs>
                  </a:gsLst>
                  <a:lin ang="3960000" scaled="0"/>
                </a:gradFill>
                <a:latin typeface="Avenir Next Medium"/>
                <a:ea typeface="Avenir Next Medium"/>
                <a:cs typeface="Avenir Next Medium"/>
                <a:sym typeface="Avenir Next Medium"/>
              </a:defRPr>
            </a:lvl5pPr>
          </a:lstStyle>
          <a:p>
            <a:pPr/>
            <a:r>
              <a:t>Déclaration</a:t>
            </a:r>
          </a:p>
          <a:p>
            <a:pPr lvl="1"/>
            <a:r>
              <a:t/>
            </a:r>
          </a:p>
          <a:p>
            <a:pPr lvl="2"/>
            <a:r>
              <a:t/>
            </a:r>
          </a:p>
          <a:p>
            <a:pPr lvl="3"/>
            <a:r>
              <a:t/>
            </a:r>
          </a:p>
          <a:p>
            <a:pPr lvl="4"/>
            <a:r>
              <a:t/>
            </a:r>
          </a:p>
        </p:txBody>
      </p:sp>
      <p:sp>
        <p:nvSpPr>
          <p:cNvPr id="99" name="Shape 99"/>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ait important">
    <p:spTree>
      <p:nvGrpSpPr>
        <p:cNvPr id="1" name=""/>
        <p:cNvGrpSpPr/>
        <p:nvPr/>
      </p:nvGrpSpPr>
      <p:grpSpPr>
        <a:xfrm>
          <a:off x="0" y="0"/>
          <a:ext cx="0" cy="0"/>
          <a:chOff x="0" y="0"/>
          <a:chExt cx="0" cy="0"/>
        </a:xfrm>
      </p:grpSpPr>
      <p:sp>
        <p:nvSpPr>
          <p:cNvPr id="106" name="Shape 106"/>
          <p:cNvSpPr txBox="1"/>
          <p:nvPr>
            <p:ph type="body" sz="half" idx="1" hasCustomPrompt="1"/>
          </p:nvPr>
        </p:nvSpPr>
        <p:spPr>
          <a:xfrm>
            <a:off x="1270000" y="3906096"/>
            <a:ext cx="21844000" cy="4488604"/>
          </a:xfrm>
          <a:prstGeom prst="rect">
            <a:avLst/>
          </a:prstGeom>
        </p:spPr>
        <p:txBody>
          <a:bodyPr anchor="b"/>
          <a:lstStyle>
            <a:lvl1pPr marL="0" indent="0" algn="ctr" defTabSz="2438338">
              <a:lnSpc>
                <a:spcPct val="80000"/>
              </a:lnSpc>
              <a:spcBef>
                <a:spcPts val="0"/>
              </a:spcBef>
              <a:buClrTx/>
              <a:buSzTx/>
              <a:buNone/>
              <a:defRPr spc="-448" sz="22400">
                <a:gradFill flip="none" rotWithShape="1">
                  <a:gsLst>
                    <a:gs pos="0">
                      <a:srgbClr val="1E98FD"/>
                    </a:gs>
                    <a:gs pos="100000">
                      <a:srgbClr val="FF00F7"/>
                    </a:gs>
                  </a:gsLst>
                  <a:lin ang="3960000" scaled="0"/>
                </a:gradFill>
                <a:latin typeface="+mn-lt"/>
                <a:ea typeface="+mn-ea"/>
                <a:cs typeface="+mn-cs"/>
                <a:sym typeface="Avenir Next Demi Bold"/>
              </a:defRPr>
            </a:lvl1pPr>
            <a:lvl2pPr marL="0" indent="457200" algn="ctr" defTabSz="2438338">
              <a:lnSpc>
                <a:spcPct val="80000"/>
              </a:lnSpc>
              <a:spcBef>
                <a:spcPts val="0"/>
              </a:spcBef>
              <a:buClrTx/>
              <a:buSzTx/>
              <a:buNone/>
              <a:defRPr spc="-448" sz="22400">
                <a:gradFill flip="none" rotWithShape="1">
                  <a:gsLst>
                    <a:gs pos="0">
                      <a:srgbClr val="1E98FD"/>
                    </a:gs>
                    <a:gs pos="100000">
                      <a:srgbClr val="FF00F7"/>
                    </a:gs>
                  </a:gsLst>
                  <a:lin ang="3960000" scaled="0"/>
                </a:gradFill>
                <a:latin typeface="+mn-lt"/>
                <a:ea typeface="+mn-ea"/>
                <a:cs typeface="+mn-cs"/>
                <a:sym typeface="Avenir Next Demi Bold"/>
              </a:defRPr>
            </a:lvl2pPr>
            <a:lvl3pPr marL="0" indent="914400" algn="ctr" defTabSz="2438338">
              <a:lnSpc>
                <a:spcPct val="80000"/>
              </a:lnSpc>
              <a:spcBef>
                <a:spcPts val="0"/>
              </a:spcBef>
              <a:buClrTx/>
              <a:buSzTx/>
              <a:buNone/>
              <a:defRPr spc="-448" sz="22400">
                <a:gradFill flip="none" rotWithShape="1">
                  <a:gsLst>
                    <a:gs pos="0">
                      <a:srgbClr val="1E98FD"/>
                    </a:gs>
                    <a:gs pos="100000">
                      <a:srgbClr val="FF00F7"/>
                    </a:gs>
                  </a:gsLst>
                  <a:lin ang="3960000" scaled="0"/>
                </a:gradFill>
                <a:latin typeface="+mn-lt"/>
                <a:ea typeface="+mn-ea"/>
                <a:cs typeface="+mn-cs"/>
                <a:sym typeface="Avenir Next Demi Bold"/>
              </a:defRPr>
            </a:lvl3pPr>
            <a:lvl4pPr marL="0" indent="1371600" algn="ctr" defTabSz="2438338">
              <a:lnSpc>
                <a:spcPct val="80000"/>
              </a:lnSpc>
              <a:spcBef>
                <a:spcPts val="0"/>
              </a:spcBef>
              <a:buClrTx/>
              <a:buSzTx/>
              <a:buNone/>
              <a:defRPr spc="-448" sz="22400">
                <a:gradFill flip="none" rotWithShape="1">
                  <a:gsLst>
                    <a:gs pos="0">
                      <a:srgbClr val="1E98FD"/>
                    </a:gs>
                    <a:gs pos="100000">
                      <a:srgbClr val="FF00F7"/>
                    </a:gs>
                  </a:gsLst>
                  <a:lin ang="3960000" scaled="0"/>
                </a:gradFill>
                <a:latin typeface="+mn-lt"/>
                <a:ea typeface="+mn-ea"/>
                <a:cs typeface="+mn-cs"/>
                <a:sym typeface="Avenir Next Demi Bold"/>
              </a:defRPr>
            </a:lvl4pPr>
            <a:lvl5pPr marL="0" indent="1828800" algn="ctr" defTabSz="2438338">
              <a:lnSpc>
                <a:spcPct val="80000"/>
              </a:lnSpc>
              <a:spcBef>
                <a:spcPts val="0"/>
              </a:spcBef>
              <a:buClrTx/>
              <a:buSzTx/>
              <a:buNone/>
              <a:defRPr spc="-448" sz="22400">
                <a:gradFill flip="none" rotWithShape="1">
                  <a:gsLst>
                    <a:gs pos="0">
                      <a:srgbClr val="1E98FD"/>
                    </a:gs>
                    <a:gs pos="100000">
                      <a:srgbClr val="FF00F7"/>
                    </a:gs>
                  </a:gsLst>
                  <a:lin ang="3960000" scaled="0"/>
                </a:gradFill>
                <a:latin typeface="+mn-lt"/>
                <a:ea typeface="+mn-ea"/>
                <a:cs typeface="+mn-cs"/>
                <a:sym typeface="Avenir Next Demi Bold"/>
              </a:defRPr>
            </a:lvl5pPr>
          </a:lstStyle>
          <a:p>
            <a:pPr/>
            <a:r>
              <a:t>100 %</a:t>
            </a:r>
          </a:p>
          <a:p>
            <a:pPr lvl="1"/>
            <a:r>
              <a:t/>
            </a:r>
          </a:p>
          <a:p>
            <a:pPr lvl="2"/>
            <a:r>
              <a:t/>
            </a:r>
          </a:p>
          <a:p>
            <a:pPr lvl="3"/>
            <a:r>
              <a:t/>
            </a:r>
          </a:p>
          <a:p>
            <a:pPr lvl="4"/>
            <a:r>
              <a:t/>
            </a:r>
          </a:p>
        </p:txBody>
      </p:sp>
      <p:sp>
        <p:nvSpPr>
          <p:cNvPr id="107" name="Shape 107"/>
          <p:cNvSpPr txBox="1"/>
          <p:nvPr>
            <p:ph type="body" sz="quarter" idx="21" hasCustomPrompt="1"/>
          </p:nvPr>
        </p:nvSpPr>
        <p:spPr>
          <a:xfrm>
            <a:off x="1270000" y="8521700"/>
            <a:ext cx="21844000" cy="1016000"/>
          </a:xfrm>
          <a:prstGeom prst="rect">
            <a:avLst/>
          </a:prstGeom>
        </p:spPr>
        <p:txBody>
          <a:bodyPr/>
          <a:lstStyle>
            <a:lvl1pPr marL="0" indent="0" algn="ctr" defTabSz="825500">
              <a:spcBef>
                <a:spcPts val="0"/>
              </a:spcBef>
              <a:buClrTx/>
              <a:buSzTx/>
              <a:buNone/>
              <a:defRPr sz="4400">
                <a:latin typeface="Avenir Next Medium"/>
                <a:ea typeface="Avenir Next Medium"/>
                <a:cs typeface="Avenir Next Medium"/>
                <a:sym typeface="Avenir Next Medium"/>
              </a:defRPr>
            </a:lvl1pPr>
          </a:lstStyle>
          <a:p>
            <a:pPr/>
            <a:r>
              <a:t>Données clés</a:t>
            </a:r>
          </a:p>
        </p:txBody>
      </p:sp>
      <p:sp>
        <p:nvSpPr>
          <p:cNvPr id="108" name="Shape 108"/>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itation">
    <p:spTree>
      <p:nvGrpSpPr>
        <p:cNvPr id="1" name=""/>
        <p:cNvGrpSpPr/>
        <p:nvPr/>
      </p:nvGrpSpPr>
      <p:grpSpPr>
        <a:xfrm>
          <a:off x="0" y="0"/>
          <a:ext cx="0" cy="0"/>
          <a:chOff x="0" y="0"/>
          <a:chExt cx="0" cy="0"/>
        </a:xfrm>
      </p:grpSpPr>
      <p:sp>
        <p:nvSpPr>
          <p:cNvPr id="115" name="Shape 115"/>
          <p:cNvSpPr txBox="1"/>
          <p:nvPr>
            <p:ph type="body" sz="quarter" idx="21" hasCustomPrompt="1"/>
          </p:nvPr>
        </p:nvSpPr>
        <p:spPr>
          <a:xfrm>
            <a:off x="1270000" y="11155086"/>
            <a:ext cx="21844000" cy="832613"/>
          </a:xfrm>
          <a:prstGeom prst="rect">
            <a:avLst/>
          </a:prstGeom>
        </p:spPr>
        <p:txBody>
          <a:bodyPr anchor="ctr"/>
          <a:lstStyle>
            <a:lvl1pPr marL="0" indent="0" algn="ctr" defTabSz="792479">
              <a:spcBef>
                <a:spcPts val="0"/>
              </a:spcBef>
              <a:buClrTx/>
              <a:buSzTx/>
              <a:buNone/>
              <a:defRPr sz="4224">
                <a:latin typeface="Avenir Next Medium"/>
                <a:ea typeface="Avenir Next Medium"/>
                <a:cs typeface="Avenir Next Medium"/>
                <a:sym typeface="Avenir Next Medium"/>
              </a:defRPr>
            </a:lvl1pPr>
          </a:lstStyle>
          <a:p>
            <a:pPr/>
            <a:r>
              <a:t>Attribution</a:t>
            </a:r>
          </a:p>
        </p:txBody>
      </p:sp>
      <p:sp>
        <p:nvSpPr>
          <p:cNvPr id="116" name="Shape 116"/>
          <p:cNvSpPr txBox="1"/>
          <p:nvPr>
            <p:ph type="body" sz="half" idx="1" hasCustomPrompt="1"/>
          </p:nvPr>
        </p:nvSpPr>
        <p:spPr>
          <a:xfrm>
            <a:off x="1270000" y="5141969"/>
            <a:ext cx="21844000" cy="3430191"/>
          </a:xfrm>
          <a:prstGeom prst="rect">
            <a:avLst/>
          </a:prstGeom>
        </p:spPr>
        <p:txBody>
          <a:bodyPr anchor="ctr"/>
          <a:lstStyle>
            <a:lvl1pPr marL="0" indent="0" algn="ctr">
              <a:lnSpc>
                <a:spcPct val="80000"/>
              </a:lnSpc>
              <a:spcBef>
                <a:spcPts val="0"/>
              </a:spcBef>
              <a:buClrTx/>
              <a:buSzTx/>
              <a:buNone/>
              <a:defRPr spc="-168" sz="8400">
                <a:gradFill flip="none" rotWithShape="1">
                  <a:gsLst>
                    <a:gs pos="0">
                      <a:srgbClr val="FF00D8"/>
                    </a:gs>
                    <a:gs pos="100000">
                      <a:srgbClr val="FF542E"/>
                    </a:gs>
                  </a:gsLst>
                  <a:lin ang="3960000" scaled="0"/>
                </a:gradFill>
                <a:latin typeface="+mn-lt"/>
                <a:ea typeface="+mn-ea"/>
                <a:cs typeface="+mn-cs"/>
                <a:sym typeface="Avenir Next Demi Bold"/>
              </a:defRPr>
            </a:lvl1pPr>
            <a:lvl2pPr marL="0" indent="457200" algn="ctr">
              <a:lnSpc>
                <a:spcPct val="80000"/>
              </a:lnSpc>
              <a:spcBef>
                <a:spcPts val="0"/>
              </a:spcBef>
              <a:buClrTx/>
              <a:buSzTx/>
              <a:buNone/>
              <a:defRPr spc="-168" sz="8400">
                <a:gradFill flip="none" rotWithShape="1">
                  <a:gsLst>
                    <a:gs pos="0">
                      <a:srgbClr val="FF00D8"/>
                    </a:gs>
                    <a:gs pos="100000">
                      <a:srgbClr val="FF542E"/>
                    </a:gs>
                  </a:gsLst>
                  <a:lin ang="3960000" scaled="0"/>
                </a:gradFill>
                <a:latin typeface="+mn-lt"/>
                <a:ea typeface="+mn-ea"/>
                <a:cs typeface="+mn-cs"/>
                <a:sym typeface="Avenir Next Demi Bold"/>
              </a:defRPr>
            </a:lvl2pPr>
            <a:lvl3pPr marL="0" indent="914400" algn="ctr">
              <a:lnSpc>
                <a:spcPct val="80000"/>
              </a:lnSpc>
              <a:spcBef>
                <a:spcPts val="0"/>
              </a:spcBef>
              <a:buClrTx/>
              <a:buSzTx/>
              <a:buNone/>
              <a:defRPr spc="-168" sz="8400">
                <a:gradFill flip="none" rotWithShape="1">
                  <a:gsLst>
                    <a:gs pos="0">
                      <a:srgbClr val="FF00D8"/>
                    </a:gs>
                    <a:gs pos="100000">
                      <a:srgbClr val="FF542E"/>
                    </a:gs>
                  </a:gsLst>
                  <a:lin ang="3960000" scaled="0"/>
                </a:gradFill>
                <a:latin typeface="+mn-lt"/>
                <a:ea typeface="+mn-ea"/>
                <a:cs typeface="+mn-cs"/>
                <a:sym typeface="Avenir Next Demi Bold"/>
              </a:defRPr>
            </a:lvl3pPr>
            <a:lvl4pPr marL="0" indent="1371600" algn="ctr">
              <a:lnSpc>
                <a:spcPct val="80000"/>
              </a:lnSpc>
              <a:spcBef>
                <a:spcPts val="0"/>
              </a:spcBef>
              <a:buClrTx/>
              <a:buSzTx/>
              <a:buNone/>
              <a:defRPr spc="-168" sz="8400">
                <a:gradFill flip="none" rotWithShape="1">
                  <a:gsLst>
                    <a:gs pos="0">
                      <a:srgbClr val="FF00D8"/>
                    </a:gs>
                    <a:gs pos="100000">
                      <a:srgbClr val="FF542E"/>
                    </a:gs>
                  </a:gsLst>
                  <a:lin ang="3960000" scaled="0"/>
                </a:gradFill>
                <a:latin typeface="+mn-lt"/>
                <a:ea typeface="+mn-ea"/>
                <a:cs typeface="+mn-cs"/>
                <a:sym typeface="Avenir Next Demi Bold"/>
              </a:defRPr>
            </a:lvl4pPr>
            <a:lvl5pPr marL="0" indent="1828800" algn="ctr">
              <a:lnSpc>
                <a:spcPct val="80000"/>
              </a:lnSpc>
              <a:spcBef>
                <a:spcPts val="0"/>
              </a:spcBef>
              <a:buClrTx/>
              <a:buSzTx/>
              <a:buNone/>
              <a:defRPr spc="-168" sz="8400">
                <a:gradFill flip="none" rotWithShape="1">
                  <a:gsLst>
                    <a:gs pos="0">
                      <a:srgbClr val="FF00D8"/>
                    </a:gs>
                    <a:gs pos="100000">
                      <a:srgbClr val="FF542E"/>
                    </a:gs>
                  </a:gsLst>
                  <a:lin ang="3960000" scaled="0"/>
                </a:gradFill>
                <a:latin typeface="+mn-lt"/>
                <a:ea typeface="+mn-ea"/>
                <a:cs typeface="+mn-cs"/>
                <a:sym typeface="Avenir Next Demi Bold"/>
              </a:defRPr>
            </a:lvl5pPr>
          </a:lstStyle>
          <a:p>
            <a:pPr/>
            <a:r>
              <a:t>« Citation notable »</a:t>
            </a:r>
          </a:p>
          <a:p>
            <a:pPr lvl="1"/>
            <a:r>
              <a:t/>
            </a:r>
          </a:p>
          <a:p>
            <a:pPr lvl="2"/>
            <a:r>
              <a:t/>
            </a:r>
          </a:p>
          <a:p>
            <a:pPr lvl="3"/>
            <a:r>
              <a:t/>
            </a:r>
          </a:p>
          <a:p>
            <a:pPr lvl="4"/>
            <a:r>
              <a:t/>
            </a:r>
          </a:p>
        </p:txBody>
      </p:sp>
      <p:sp>
        <p:nvSpPr>
          <p:cNvPr id="117" name="Shape 117"/>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 photos">
    <p:spTree>
      <p:nvGrpSpPr>
        <p:cNvPr id="1" name=""/>
        <p:cNvGrpSpPr/>
        <p:nvPr/>
      </p:nvGrpSpPr>
      <p:grpSpPr>
        <a:xfrm>
          <a:off x="0" y="0"/>
          <a:ext cx="0" cy="0"/>
          <a:chOff x="0" y="0"/>
          <a:chExt cx="0" cy="0"/>
        </a:xfrm>
      </p:grpSpPr>
      <p:sp>
        <p:nvSpPr>
          <p:cNvPr id="124" name="Shape 124"/>
          <p:cNvSpPr/>
          <p:nvPr>
            <p:ph type="pic" sz="half" idx="21"/>
          </p:nvPr>
        </p:nvSpPr>
        <p:spPr>
          <a:xfrm>
            <a:off x="12192000" y="4813300"/>
            <a:ext cx="12192000" cy="9207945"/>
          </a:xfrm>
          <a:prstGeom prst="rect">
            <a:avLst/>
          </a:prstGeom>
        </p:spPr>
        <p:txBody>
          <a:bodyPr lIns="91439" tIns="45719" rIns="91439" bIns="45719">
            <a:noAutofit/>
          </a:bodyPr>
          <a:lstStyle/>
          <a:p>
            <a:pPr/>
          </a:p>
        </p:txBody>
      </p:sp>
      <p:sp>
        <p:nvSpPr>
          <p:cNvPr id="125" name="Shape 125"/>
          <p:cNvSpPr/>
          <p:nvPr>
            <p:ph type="pic" sz="half" idx="22"/>
          </p:nvPr>
        </p:nvSpPr>
        <p:spPr>
          <a:xfrm>
            <a:off x="12192000" y="-628650"/>
            <a:ext cx="12192000" cy="8128000"/>
          </a:xfrm>
          <a:prstGeom prst="rect">
            <a:avLst/>
          </a:prstGeom>
        </p:spPr>
        <p:txBody>
          <a:bodyPr lIns="91439" tIns="45719" rIns="91439" bIns="45719">
            <a:noAutofit/>
          </a:bodyPr>
          <a:lstStyle/>
          <a:p>
            <a:pPr/>
          </a:p>
        </p:txBody>
      </p:sp>
      <p:sp>
        <p:nvSpPr>
          <p:cNvPr id="126" name="Shape 126"/>
          <p:cNvSpPr/>
          <p:nvPr>
            <p:ph type="pic" idx="23"/>
          </p:nvPr>
        </p:nvSpPr>
        <p:spPr>
          <a:xfrm>
            <a:off x="-4203700" y="0"/>
            <a:ext cx="20574000" cy="13716000"/>
          </a:xfrm>
          <a:prstGeom prst="rect">
            <a:avLst/>
          </a:prstGeom>
        </p:spPr>
        <p:txBody>
          <a:bodyPr lIns="91439" tIns="45719" rIns="91439" bIns="45719">
            <a:noAutofit/>
          </a:bodyPr>
          <a:lstStyle/>
          <a:p>
            <a:pPr/>
          </a:p>
        </p:txBody>
      </p:sp>
      <p:sp>
        <p:nvSpPr>
          <p:cNvPr id="127" name="Shape 127"/>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Shape 134"/>
          <p:cNvSpPr/>
          <p:nvPr>
            <p:ph type="pic" idx="21"/>
          </p:nvPr>
        </p:nvSpPr>
        <p:spPr>
          <a:xfrm>
            <a:off x="0" y="-1270000"/>
            <a:ext cx="24384000" cy="16256001"/>
          </a:xfrm>
          <a:prstGeom prst="rect">
            <a:avLst/>
          </a:prstGeom>
        </p:spPr>
        <p:txBody>
          <a:bodyPr lIns="91439" tIns="45719" rIns="91439" bIns="45719">
            <a:noAutofit/>
          </a:bodyPr>
          <a:lstStyle/>
          <a:p>
            <a:pPr/>
          </a:p>
        </p:txBody>
      </p:sp>
      <p:sp>
        <p:nvSpPr>
          <p:cNvPr id="135" name="Shape 135"/>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ierge">
    <p:spTree>
      <p:nvGrpSpPr>
        <p:cNvPr id="1" name=""/>
        <p:cNvGrpSpPr/>
        <p:nvPr/>
      </p:nvGrpSpPr>
      <p:grpSpPr>
        <a:xfrm>
          <a:off x="0" y="0"/>
          <a:ext cx="0" cy="0"/>
          <a:chOff x="0" y="0"/>
          <a:chExt cx="0" cy="0"/>
        </a:xfrm>
      </p:grpSpPr>
      <p:sp>
        <p:nvSpPr>
          <p:cNvPr id="142" name="Shape 142"/>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et photo">
    <p:spTree>
      <p:nvGrpSpPr>
        <p:cNvPr id="1" name=""/>
        <p:cNvGrpSpPr/>
        <p:nvPr/>
      </p:nvGrpSpPr>
      <p:grpSpPr>
        <a:xfrm>
          <a:off x="0" y="0"/>
          <a:ext cx="0" cy="0"/>
          <a:chOff x="0" y="0"/>
          <a:chExt cx="0" cy="0"/>
        </a:xfrm>
      </p:grpSpPr>
      <p:sp>
        <p:nvSpPr>
          <p:cNvPr id="21" name="Shape 21"/>
          <p:cNvSpPr/>
          <p:nvPr>
            <p:ph type="pic" idx="21"/>
          </p:nvPr>
        </p:nvSpPr>
        <p:spPr>
          <a:xfrm>
            <a:off x="0" y="-1270000"/>
            <a:ext cx="24384000" cy="16256001"/>
          </a:xfrm>
          <a:prstGeom prst="rect">
            <a:avLst/>
          </a:prstGeom>
        </p:spPr>
        <p:txBody>
          <a:bodyPr lIns="91439" tIns="45719" rIns="91439" bIns="45719">
            <a:noAutofit/>
          </a:bodyPr>
          <a:lstStyle/>
          <a:p>
            <a:pPr/>
          </a:p>
        </p:txBody>
      </p:sp>
      <p:sp>
        <p:nvSpPr>
          <p:cNvPr id="22" name="Shape 22"/>
          <p:cNvSpPr txBox="1"/>
          <p:nvPr>
            <p:ph type="body" sz="quarter" idx="22" hasCustomPrompt="1"/>
          </p:nvPr>
        </p:nvSpPr>
        <p:spPr>
          <a:xfrm>
            <a:off x="1270000" y="12166600"/>
            <a:ext cx="21844000" cy="694055"/>
          </a:xfrm>
          <a:prstGeom prst="rect">
            <a:avLst/>
          </a:prstGeom>
        </p:spPr>
        <p:txBody>
          <a:bodyPr/>
          <a:lstStyle>
            <a:lvl1pPr marL="0" indent="0" algn="ctr" defTabSz="808990">
              <a:spcBef>
                <a:spcPts val="0"/>
              </a:spcBef>
              <a:buClrTx/>
              <a:buSzTx/>
              <a:buNone/>
              <a:defRPr sz="3430">
                <a:solidFill>
                  <a:srgbClr val="FFFFFF"/>
                </a:solidFill>
                <a:latin typeface="Avenir Next Medium"/>
                <a:ea typeface="Avenir Next Medium"/>
                <a:cs typeface="Avenir Next Medium"/>
                <a:sym typeface="Avenir Next Medium"/>
              </a:defRPr>
            </a:lvl1pPr>
          </a:lstStyle>
          <a:p>
            <a:pPr/>
            <a:r>
              <a:t>Auteur et date</a:t>
            </a:r>
          </a:p>
        </p:txBody>
      </p:sp>
      <p:sp>
        <p:nvSpPr>
          <p:cNvPr id="23" name="Shape 23"/>
          <p:cNvSpPr txBox="1"/>
          <p:nvPr>
            <p:ph type="title" hasCustomPrompt="1"/>
          </p:nvPr>
        </p:nvSpPr>
        <p:spPr>
          <a:xfrm>
            <a:off x="1270000" y="3289300"/>
            <a:ext cx="21844000" cy="3873500"/>
          </a:xfrm>
          <a:prstGeom prst="rect">
            <a:avLst/>
          </a:prstGeom>
        </p:spPr>
        <p:txBody>
          <a:bodyPr/>
          <a:lstStyle>
            <a:lvl1pPr defTabSz="2438400">
              <a:lnSpc>
                <a:spcPct val="90000"/>
              </a:lnSpc>
              <a:defRPr spc="-348" sz="11600">
                <a:solidFill>
                  <a:srgbClr val="FFFFFF"/>
                </a:solidFill>
              </a:defRPr>
            </a:lvl1pPr>
          </a:lstStyle>
          <a:p>
            <a:pPr/>
            <a:r>
              <a:t>Titre de la présentation</a:t>
            </a:r>
          </a:p>
        </p:txBody>
      </p:sp>
      <p:sp>
        <p:nvSpPr>
          <p:cNvPr id="24" name="Shape 24"/>
          <p:cNvSpPr txBox="1"/>
          <p:nvPr>
            <p:ph type="body" sz="quarter" idx="1" hasCustomPrompt="1"/>
          </p:nvPr>
        </p:nvSpPr>
        <p:spPr>
          <a:xfrm>
            <a:off x="1270000" y="6985000"/>
            <a:ext cx="21844000" cy="2514600"/>
          </a:xfrm>
          <a:prstGeom prst="rect">
            <a:avLst/>
          </a:prstGeom>
        </p:spPr>
        <p:txBody>
          <a:bodyPr/>
          <a:lstStyle>
            <a:lvl1pPr marL="0" indent="0" algn="ctr" defTabSz="825500">
              <a:spcBef>
                <a:spcPts val="0"/>
              </a:spcBef>
              <a:buClrTx/>
              <a:buSzTx/>
              <a:buNone/>
              <a:defRPr sz="6400">
                <a:solidFill>
                  <a:srgbClr val="FFFFFF"/>
                </a:solidFill>
                <a:latin typeface="Avenir Next Medium"/>
                <a:ea typeface="Avenir Next Medium"/>
                <a:cs typeface="Avenir Next Medium"/>
                <a:sym typeface="Avenir Next Medium"/>
              </a:defRPr>
            </a:lvl1pPr>
            <a:lvl2pPr marL="0" indent="0" algn="ctr" defTabSz="825500">
              <a:spcBef>
                <a:spcPts val="0"/>
              </a:spcBef>
              <a:buClrTx/>
              <a:buSzTx/>
              <a:buNone/>
              <a:defRPr sz="6400">
                <a:solidFill>
                  <a:srgbClr val="FFFFFF"/>
                </a:solidFill>
                <a:latin typeface="Avenir Next Medium"/>
                <a:ea typeface="Avenir Next Medium"/>
                <a:cs typeface="Avenir Next Medium"/>
                <a:sym typeface="Avenir Next Medium"/>
              </a:defRPr>
            </a:lvl2pPr>
            <a:lvl3pPr marL="0" indent="0" algn="ctr" defTabSz="825500">
              <a:spcBef>
                <a:spcPts val="0"/>
              </a:spcBef>
              <a:buClrTx/>
              <a:buSzTx/>
              <a:buNone/>
              <a:defRPr sz="6400">
                <a:solidFill>
                  <a:srgbClr val="FFFFFF"/>
                </a:solidFill>
                <a:latin typeface="Avenir Next Medium"/>
                <a:ea typeface="Avenir Next Medium"/>
                <a:cs typeface="Avenir Next Medium"/>
                <a:sym typeface="Avenir Next Medium"/>
              </a:defRPr>
            </a:lvl3pPr>
            <a:lvl4pPr marL="0" indent="0" algn="ctr" defTabSz="825500">
              <a:spcBef>
                <a:spcPts val="0"/>
              </a:spcBef>
              <a:buClrTx/>
              <a:buSzTx/>
              <a:buNone/>
              <a:defRPr sz="6400">
                <a:solidFill>
                  <a:srgbClr val="FFFFFF"/>
                </a:solidFill>
                <a:latin typeface="Avenir Next Medium"/>
                <a:ea typeface="Avenir Next Medium"/>
                <a:cs typeface="Avenir Next Medium"/>
                <a:sym typeface="Avenir Next Medium"/>
              </a:defRPr>
            </a:lvl4pPr>
            <a:lvl5pPr marL="0" indent="0" algn="ctr" defTabSz="825500">
              <a:spcBef>
                <a:spcPts val="0"/>
              </a:spcBef>
              <a:buClrTx/>
              <a:buSzTx/>
              <a:buNone/>
              <a:defRPr sz="6400">
                <a:solidFill>
                  <a:srgbClr val="FFFFFF"/>
                </a:solidFill>
                <a:latin typeface="Avenir Next Medium"/>
                <a:ea typeface="Avenir Next Medium"/>
                <a:cs typeface="Avenir Next Medium"/>
                <a:sym typeface="Avenir Next Medium"/>
              </a:defRPr>
            </a:lvl5pPr>
          </a:lstStyle>
          <a:p>
            <a:pPr/>
            <a:r>
              <a:t>Sous-titre de la présentation</a:t>
            </a:r>
          </a:p>
          <a:p>
            <a:pPr lvl="1"/>
            <a:r>
              <a:t/>
            </a:r>
          </a:p>
          <a:p>
            <a:pPr lvl="2"/>
            <a:r>
              <a:t/>
            </a:r>
          </a:p>
          <a:p>
            <a:pPr lvl="3"/>
            <a:r>
              <a:t/>
            </a:r>
          </a:p>
          <a:p>
            <a:pPr lvl="4"/>
            <a:r>
              <a:t/>
            </a:r>
          </a:p>
        </p:txBody>
      </p:sp>
      <p:sp>
        <p:nvSpPr>
          <p:cNvPr id="25" name="Shape 25"/>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utre titre et photo">
    <p:spTree>
      <p:nvGrpSpPr>
        <p:cNvPr id="1" name=""/>
        <p:cNvGrpSpPr/>
        <p:nvPr/>
      </p:nvGrpSpPr>
      <p:grpSpPr>
        <a:xfrm>
          <a:off x="0" y="0"/>
          <a:ext cx="0" cy="0"/>
          <a:chOff x="0" y="0"/>
          <a:chExt cx="0" cy="0"/>
        </a:xfrm>
      </p:grpSpPr>
      <p:sp>
        <p:nvSpPr>
          <p:cNvPr id="32" name="Shape 32"/>
          <p:cNvSpPr/>
          <p:nvPr>
            <p:ph type="pic" idx="21"/>
          </p:nvPr>
        </p:nvSpPr>
        <p:spPr>
          <a:xfrm>
            <a:off x="7962900" y="-25400"/>
            <a:ext cx="20650200" cy="13766800"/>
          </a:xfrm>
          <a:prstGeom prst="rect">
            <a:avLst/>
          </a:prstGeom>
        </p:spPr>
        <p:txBody>
          <a:bodyPr lIns="91439" tIns="45719" rIns="91439" bIns="45719">
            <a:noAutofit/>
          </a:bodyPr>
          <a:lstStyle/>
          <a:p>
            <a:pPr/>
          </a:p>
        </p:txBody>
      </p:sp>
      <p:sp>
        <p:nvSpPr>
          <p:cNvPr id="33" name="Shape 33"/>
          <p:cNvSpPr txBox="1"/>
          <p:nvPr>
            <p:ph type="title" hasCustomPrompt="1"/>
          </p:nvPr>
        </p:nvSpPr>
        <p:spPr>
          <a:xfrm>
            <a:off x="1270000" y="3885108"/>
            <a:ext cx="9652000" cy="3200203"/>
          </a:xfrm>
          <a:prstGeom prst="rect">
            <a:avLst/>
          </a:prstGeom>
        </p:spPr>
        <p:txBody>
          <a:bodyPr/>
          <a:lstStyle>
            <a:lvl1pPr>
              <a:defRPr>
                <a:gradFill flip="none" rotWithShape="1">
                  <a:gsLst>
                    <a:gs pos="0">
                      <a:srgbClr val="FF00D8"/>
                    </a:gs>
                    <a:gs pos="100000">
                      <a:srgbClr val="FF542E"/>
                    </a:gs>
                  </a:gsLst>
                  <a:lin ang="3960000" scaled="0"/>
                </a:gradFill>
              </a:defRPr>
            </a:lvl1pPr>
          </a:lstStyle>
          <a:p>
            <a:pPr/>
            <a:r>
              <a:t>Titre de diapositive</a:t>
            </a:r>
          </a:p>
        </p:txBody>
      </p:sp>
      <p:sp>
        <p:nvSpPr>
          <p:cNvPr id="34" name="Shape 34"/>
          <p:cNvSpPr txBox="1"/>
          <p:nvPr>
            <p:ph type="body" sz="quarter" idx="1" hasCustomPrompt="1"/>
          </p:nvPr>
        </p:nvSpPr>
        <p:spPr>
          <a:xfrm>
            <a:off x="1270000" y="6845300"/>
            <a:ext cx="9652000" cy="5664200"/>
          </a:xfrm>
          <a:prstGeom prst="rect">
            <a:avLst/>
          </a:prstGeom>
        </p:spPr>
        <p:txBody>
          <a:bodyPr/>
          <a:lstStyle>
            <a:lvl1pPr marL="0" indent="0" algn="ctr" defTabSz="825500">
              <a:spcBef>
                <a:spcPts val="0"/>
              </a:spcBef>
              <a:buClrTx/>
              <a:buSzTx/>
              <a:buNone/>
              <a:defRPr sz="5400">
                <a:latin typeface="Avenir Next Medium"/>
                <a:ea typeface="Avenir Next Medium"/>
                <a:cs typeface="Avenir Next Medium"/>
                <a:sym typeface="Avenir Next Medium"/>
              </a:defRPr>
            </a:lvl1pPr>
            <a:lvl2pPr marL="0" indent="457200" algn="ctr" defTabSz="825500">
              <a:spcBef>
                <a:spcPts val="0"/>
              </a:spcBef>
              <a:buClrTx/>
              <a:buSzTx/>
              <a:buNone/>
              <a:defRPr sz="5400">
                <a:latin typeface="Avenir Next Medium"/>
                <a:ea typeface="Avenir Next Medium"/>
                <a:cs typeface="Avenir Next Medium"/>
                <a:sym typeface="Avenir Next Medium"/>
              </a:defRPr>
            </a:lvl2pPr>
            <a:lvl3pPr marL="0" indent="914400" algn="ctr" defTabSz="825500">
              <a:spcBef>
                <a:spcPts val="0"/>
              </a:spcBef>
              <a:buClrTx/>
              <a:buSzTx/>
              <a:buNone/>
              <a:defRPr sz="5400">
                <a:latin typeface="Avenir Next Medium"/>
                <a:ea typeface="Avenir Next Medium"/>
                <a:cs typeface="Avenir Next Medium"/>
                <a:sym typeface="Avenir Next Medium"/>
              </a:defRPr>
            </a:lvl3pPr>
            <a:lvl4pPr marL="0" indent="1371600" algn="ctr" defTabSz="825500">
              <a:spcBef>
                <a:spcPts val="0"/>
              </a:spcBef>
              <a:buClrTx/>
              <a:buSzTx/>
              <a:buNone/>
              <a:defRPr sz="5400">
                <a:latin typeface="Avenir Next Medium"/>
                <a:ea typeface="Avenir Next Medium"/>
                <a:cs typeface="Avenir Next Medium"/>
                <a:sym typeface="Avenir Next Medium"/>
              </a:defRPr>
            </a:lvl4pPr>
            <a:lvl5pPr marL="0" indent="1828800" algn="ctr" defTabSz="825500">
              <a:spcBef>
                <a:spcPts val="0"/>
              </a:spcBef>
              <a:buClrTx/>
              <a:buSzTx/>
              <a:buNone/>
              <a:defRPr sz="5400">
                <a:latin typeface="Avenir Next Medium"/>
                <a:ea typeface="Avenir Next Medium"/>
                <a:cs typeface="Avenir Next Medium"/>
                <a:sym typeface="Avenir Next Medium"/>
              </a:defRPr>
            </a:lvl5pPr>
          </a:lstStyle>
          <a:p>
            <a:pPr/>
            <a:r>
              <a:t>Sous-titre de diapositive</a:t>
            </a:r>
          </a:p>
          <a:p>
            <a:pPr lvl="1"/>
            <a:r>
              <a:t/>
            </a:r>
          </a:p>
          <a:p>
            <a:pPr lvl="2"/>
            <a:r>
              <a:t/>
            </a:r>
          </a:p>
          <a:p>
            <a:pPr lvl="3"/>
            <a:r>
              <a:t/>
            </a:r>
          </a:p>
          <a:p>
            <a:pPr lvl="4"/>
            <a:r>
              <a:t/>
            </a:r>
          </a:p>
        </p:txBody>
      </p:sp>
      <p:sp>
        <p:nvSpPr>
          <p:cNvPr id="35" name="Shape 35"/>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et puces">
    <p:spTree>
      <p:nvGrpSpPr>
        <p:cNvPr id="1" name=""/>
        <p:cNvGrpSpPr/>
        <p:nvPr/>
      </p:nvGrpSpPr>
      <p:grpSpPr>
        <a:xfrm>
          <a:off x="0" y="0"/>
          <a:ext cx="0" cy="0"/>
          <a:chOff x="0" y="0"/>
          <a:chExt cx="0" cy="0"/>
        </a:xfrm>
      </p:grpSpPr>
      <p:sp>
        <p:nvSpPr>
          <p:cNvPr id="42" name="Shape 42"/>
          <p:cNvSpPr txBox="1"/>
          <p:nvPr>
            <p:ph type="title" hasCustomPrompt="1"/>
          </p:nvPr>
        </p:nvSpPr>
        <p:spPr>
          <a:prstGeom prst="rect">
            <a:avLst/>
          </a:prstGeom>
        </p:spPr>
        <p:txBody>
          <a:bodyPr/>
          <a:lstStyle/>
          <a:p>
            <a:pPr/>
            <a:r>
              <a:t>Titre de diapositive</a:t>
            </a:r>
          </a:p>
        </p:txBody>
      </p:sp>
      <p:sp>
        <p:nvSpPr>
          <p:cNvPr id="43" name="Shape 43"/>
          <p:cNvSpPr txBox="1"/>
          <p:nvPr>
            <p:ph type="body" sz="quarter" idx="21" hasCustomPrompt="1"/>
          </p:nvPr>
        </p:nvSpPr>
        <p:spPr>
          <a:xfrm>
            <a:off x="1270000" y="2133600"/>
            <a:ext cx="21844000" cy="1016000"/>
          </a:xfrm>
          <a:prstGeom prst="rect">
            <a:avLst/>
          </a:prstGeom>
        </p:spPr>
        <p:txBody>
          <a:bodyPr/>
          <a:lstStyle>
            <a:lvl1pPr marL="0" indent="0" algn="ctr" defTabSz="808990">
              <a:spcBef>
                <a:spcPts val="0"/>
              </a:spcBef>
              <a:buClrTx/>
              <a:buSzTx/>
              <a:buNone/>
              <a:defRPr sz="5292">
                <a:latin typeface="Avenir Next Medium"/>
                <a:ea typeface="Avenir Next Medium"/>
                <a:cs typeface="Avenir Next Medium"/>
                <a:sym typeface="Avenir Next Medium"/>
              </a:defRPr>
            </a:lvl1pPr>
          </a:lstStyle>
          <a:p>
            <a:pPr/>
            <a:r>
              <a:t>Sous-titre de diapositive</a:t>
            </a:r>
          </a:p>
        </p:txBody>
      </p:sp>
      <p:sp>
        <p:nvSpPr>
          <p:cNvPr id="44" name="Shape 44"/>
          <p:cNvSpPr txBox="1"/>
          <p:nvPr>
            <p:ph type="body" idx="1" hasCustomPrompt="1"/>
          </p:nvPr>
        </p:nvSpPr>
        <p:spPr>
          <a:prstGeom prst="rect">
            <a:avLst/>
          </a:prstGeom>
        </p:spPr>
        <p:txBody>
          <a:bodyPr/>
          <a:lstStyle/>
          <a:p>
            <a:pPr/>
            <a:r>
              <a:t>Texte de puce de diapositive</a:t>
            </a:r>
          </a:p>
          <a:p>
            <a:pPr lvl="1"/>
            <a:r>
              <a:t/>
            </a:r>
          </a:p>
          <a:p>
            <a:pPr lvl="2"/>
            <a:r>
              <a:t/>
            </a:r>
          </a:p>
          <a:p>
            <a:pPr lvl="3"/>
            <a:r>
              <a:t/>
            </a:r>
          </a:p>
          <a:p>
            <a:pPr lvl="4"/>
            <a:r>
              <a:t/>
            </a:r>
          </a:p>
        </p:txBody>
      </p:sp>
      <p:sp>
        <p:nvSpPr>
          <p:cNvPr id="45" name="Shape 45"/>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uces">
    <p:spTree>
      <p:nvGrpSpPr>
        <p:cNvPr id="1" name=""/>
        <p:cNvGrpSpPr/>
        <p:nvPr/>
      </p:nvGrpSpPr>
      <p:grpSpPr>
        <a:xfrm>
          <a:off x="0" y="0"/>
          <a:ext cx="0" cy="0"/>
          <a:chOff x="0" y="0"/>
          <a:chExt cx="0" cy="0"/>
        </a:xfrm>
      </p:grpSpPr>
      <p:sp>
        <p:nvSpPr>
          <p:cNvPr id="52" name="Shape 52"/>
          <p:cNvSpPr txBox="1"/>
          <p:nvPr>
            <p:ph type="body" idx="1" hasCustomPrompt="1"/>
          </p:nvPr>
        </p:nvSpPr>
        <p:spPr>
          <a:xfrm>
            <a:off x="1270000" y="4269316"/>
            <a:ext cx="21844000" cy="8432801"/>
          </a:xfrm>
          <a:prstGeom prst="rect">
            <a:avLst/>
          </a:prstGeom>
        </p:spPr>
        <p:txBody>
          <a:bodyPr numCol="2" spcCol="1092200"/>
          <a:lstStyle/>
          <a:p>
            <a:pPr/>
            <a:r>
              <a:t>Texte de puce de diapositive</a:t>
            </a:r>
          </a:p>
          <a:p>
            <a:pPr lvl="1"/>
            <a:r>
              <a:t/>
            </a:r>
          </a:p>
          <a:p>
            <a:pPr lvl="2"/>
            <a:r>
              <a:t/>
            </a:r>
          </a:p>
          <a:p>
            <a:pPr lvl="3"/>
            <a:r>
              <a:t/>
            </a:r>
          </a:p>
          <a:p>
            <a:pPr lvl="4"/>
            <a:r>
              <a:t/>
            </a:r>
          </a:p>
        </p:txBody>
      </p:sp>
      <p:sp>
        <p:nvSpPr>
          <p:cNvPr id="53" name="Shape 53"/>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puces et photo">
    <p:spTree>
      <p:nvGrpSpPr>
        <p:cNvPr id="1" name=""/>
        <p:cNvGrpSpPr/>
        <p:nvPr/>
      </p:nvGrpSpPr>
      <p:grpSpPr>
        <a:xfrm>
          <a:off x="0" y="0"/>
          <a:ext cx="0" cy="0"/>
          <a:chOff x="0" y="0"/>
          <a:chExt cx="0" cy="0"/>
        </a:xfrm>
      </p:grpSpPr>
      <p:sp>
        <p:nvSpPr>
          <p:cNvPr id="60" name="Shape 60"/>
          <p:cNvSpPr/>
          <p:nvPr>
            <p:ph type="pic" idx="21"/>
          </p:nvPr>
        </p:nvSpPr>
        <p:spPr>
          <a:xfrm>
            <a:off x="10185400" y="0"/>
            <a:ext cx="18161000" cy="13716000"/>
          </a:xfrm>
          <a:prstGeom prst="rect">
            <a:avLst/>
          </a:prstGeom>
        </p:spPr>
        <p:txBody>
          <a:bodyPr lIns="91439" tIns="45719" rIns="91439" bIns="45719">
            <a:noAutofit/>
          </a:bodyPr>
          <a:lstStyle/>
          <a:p>
            <a:pPr/>
          </a:p>
        </p:txBody>
      </p:sp>
      <p:sp>
        <p:nvSpPr>
          <p:cNvPr id="61" name="Shape 61"/>
          <p:cNvSpPr txBox="1"/>
          <p:nvPr>
            <p:ph type="title" hasCustomPrompt="1"/>
          </p:nvPr>
        </p:nvSpPr>
        <p:spPr>
          <a:xfrm>
            <a:off x="1270000" y="838200"/>
            <a:ext cx="9652000" cy="1549400"/>
          </a:xfrm>
          <a:prstGeom prst="rect">
            <a:avLst/>
          </a:prstGeom>
        </p:spPr>
        <p:txBody>
          <a:bodyPr/>
          <a:lstStyle>
            <a:lvl1pPr>
              <a:defRPr>
                <a:gradFill flip="none" rotWithShape="1">
                  <a:gsLst>
                    <a:gs pos="0">
                      <a:schemeClr val="accent1">
                        <a:lumOff val="13575"/>
                      </a:schemeClr>
                    </a:gs>
                    <a:gs pos="100000">
                      <a:schemeClr val="accent1">
                        <a:hueOff val="381599"/>
                        <a:lumOff val="-17182"/>
                      </a:schemeClr>
                    </a:gs>
                  </a:gsLst>
                  <a:lin ang="3960000" scaled="0"/>
                </a:gradFill>
              </a:defRPr>
            </a:lvl1pPr>
          </a:lstStyle>
          <a:p>
            <a:pPr/>
            <a:r>
              <a:t>Titre de diapositive</a:t>
            </a:r>
          </a:p>
        </p:txBody>
      </p:sp>
      <p:sp>
        <p:nvSpPr>
          <p:cNvPr id="62" name="Shape 62"/>
          <p:cNvSpPr txBox="1"/>
          <p:nvPr>
            <p:ph type="body" sz="half" idx="1" hasCustomPrompt="1"/>
          </p:nvPr>
        </p:nvSpPr>
        <p:spPr>
          <a:xfrm>
            <a:off x="1270000" y="4267200"/>
            <a:ext cx="9652000" cy="8432800"/>
          </a:xfrm>
          <a:prstGeom prst="rect">
            <a:avLst/>
          </a:prstGeom>
        </p:spPr>
        <p:txBody>
          <a:bodyPr/>
          <a:lstStyle/>
          <a:p>
            <a:pPr/>
            <a:r>
              <a:t>Texte de puce de diapositive</a:t>
            </a:r>
          </a:p>
          <a:p>
            <a:pPr lvl="1"/>
            <a:r>
              <a:t/>
            </a:r>
          </a:p>
          <a:p>
            <a:pPr lvl="2"/>
            <a:r>
              <a:t/>
            </a:r>
          </a:p>
          <a:p>
            <a:pPr lvl="3"/>
            <a:r>
              <a:t/>
            </a:r>
          </a:p>
          <a:p>
            <a:pPr lvl="4"/>
            <a:r>
              <a:t/>
            </a:r>
          </a:p>
        </p:txBody>
      </p:sp>
      <p:sp>
        <p:nvSpPr>
          <p:cNvPr id="63" name="Shape 63"/>
          <p:cNvSpPr txBox="1"/>
          <p:nvPr>
            <p:ph type="body" sz="quarter" idx="22" hasCustomPrompt="1"/>
          </p:nvPr>
        </p:nvSpPr>
        <p:spPr>
          <a:xfrm>
            <a:off x="1270000" y="2133600"/>
            <a:ext cx="9652000" cy="1016000"/>
          </a:xfrm>
          <a:prstGeom prst="rect">
            <a:avLst/>
          </a:prstGeom>
        </p:spPr>
        <p:txBody>
          <a:bodyPr/>
          <a:lstStyle>
            <a:lvl1pPr marL="0" indent="0" algn="ctr" defTabSz="808990">
              <a:spcBef>
                <a:spcPts val="0"/>
              </a:spcBef>
              <a:buClrTx/>
              <a:buSzTx/>
              <a:buNone/>
              <a:defRPr sz="5292">
                <a:latin typeface="Avenir Next Medium"/>
                <a:ea typeface="Avenir Next Medium"/>
                <a:cs typeface="Avenir Next Medium"/>
                <a:sym typeface="Avenir Next Medium"/>
              </a:defRPr>
            </a:lvl1pPr>
          </a:lstStyle>
          <a:p>
            <a:pPr/>
            <a:r>
              <a:t>Sous-titre de diapositive</a:t>
            </a:r>
          </a:p>
        </p:txBody>
      </p:sp>
      <p:sp>
        <p:nvSpPr>
          <p:cNvPr id="64" name="Shape 64"/>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hape 71"/>
          <p:cNvSpPr txBox="1"/>
          <p:nvPr>
            <p:ph type="title" hasCustomPrompt="1"/>
          </p:nvPr>
        </p:nvSpPr>
        <p:spPr>
          <a:xfrm>
            <a:off x="1270000" y="3289300"/>
            <a:ext cx="21844000" cy="3873500"/>
          </a:xfrm>
          <a:prstGeom prst="rect">
            <a:avLst/>
          </a:prstGeom>
        </p:spPr>
        <p:txBody>
          <a:bodyPr/>
          <a:lstStyle>
            <a:lvl1pPr>
              <a:lnSpc>
                <a:spcPct val="90000"/>
              </a:lnSpc>
              <a:defRPr spc="-348" sz="11600">
                <a:gradFill flip="none" rotWithShape="1">
                  <a:gsLst>
                    <a:gs pos="0">
                      <a:srgbClr val="FF00D8"/>
                    </a:gs>
                    <a:gs pos="100000">
                      <a:srgbClr val="FF542E"/>
                    </a:gs>
                  </a:gsLst>
                  <a:lin ang="3960000" scaled="0"/>
                </a:gradFill>
              </a:defRPr>
            </a:lvl1pPr>
          </a:lstStyle>
          <a:p>
            <a:pPr/>
            <a:r>
              <a:t>Titre de section</a:t>
            </a:r>
          </a:p>
        </p:txBody>
      </p:sp>
      <p:sp>
        <p:nvSpPr>
          <p:cNvPr id="72" name="Shape 72"/>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seulement">
    <p:spTree>
      <p:nvGrpSpPr>
        <p:cNvPr id="1" name=""/>
        <p:cNvGrpSpPr/>
        <p:nvPr/>
      </p:nvGrpSpPr>
      <p:grpSpPr>
        <a:xfrm>
          <a:off x="0" y="0"/>
          <a:ext cx="0" cy="0"/>
          <a:chOff x="0" y="0"/>
          <a:chExt cx="0" cy="0"/>
        </a:xfrm>
      </p:grpSpPr>
      <p:sp>
        <p:nvSpPr>
          <p:cNvPr id="79" name="Shape 79"/>
          <p:cNvSpPr txBox="1"/>
          <p:nvPr>
            <p:ph type="title" hasCustomPrompt="1"/>
          </p:nvPr>
        </p:nvSpPr>
        <p:spPr>
          <a:prstGeom prst="rect">
            <a:avLst/>
          </a:prstGeom>
        </p:spPr>
        <p:txBody>
          <a:bodyPr/>
          <a:lstStyle/>
          <a:p>
            <a:pPr/>
            <a:r>
              <a:t>Titre de diapositive</a:t>
            </a:r>
          </a:p>
        </p:txBody>
      </p:sp>
      <p:sp>
        <p:nvSpPr>
          <p:cNvPr id="80" name="Shape 80"/>
          <p:cNvSpPr txBox="1"/>
          <p:nvPr>
            <p:ph type="body" sz="quarter" idx="21" hasCustomPrompt="1"/>
          </p:nvPr>
        </p:nvSpPr>
        <p:spPr>
          <a:xfrm>
            <a:off x="1270000" y="2133600"/>
            <a:ext cx="21844000" cy="1016000"/>
          </a:xfrm>
          <a:prstGeom prst="rect">
            <a:avLst/>
          </a:prstGeom>
        </p:spPr>
        <p:txBody>
          <a:bodyPr/>
          <a:lstStyle>
            <a:lvl1pPr marL="0" indent="0" algn="ctr" defTabSz="808990">
              <a:spcBef>
                <a:spcPts val="0"/>
              </a:spcBef>
              <a:buClrTx/>
              <a:buSzTx/>
              <a:buNone/>
              <a:defRPr sz="5292">
                <a:latin typeface="Avenir Next Medium"/>
                <a:ea typeface="Avenir Next Medium"/>
                <a:cs typeface="Avenir Next Medium"/>
                <a:sym typeface="Avenir Next Medium"/>
              </a:defRPr>
            </a:lvl1pPr>
          </a:lstStyle>
          <a:p>
            <a:pPr/>
            <a:r>
              <a:t>Sous-titre de diapositive</a:t>
            </a:r>
          </a:p>
        </p:txBody>
      </p:sp>
      <p:sp>
        <p:nvSpPr>
          <p:cNvPr id="81" name="Shape 81"/>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rdre du jour">
    <p:spTree>
      <p:nvGrpSpPr>
        <p:cNvPr id="1" name=""/>
        <p:cNvGrpSpPr/>
        <p:nvPr/>
      </p:nvGrpSpPr>
      <p:grpSpPr>
        <a:xfrm>
          <a:off x="0" y="0"/>
          <a:ext cx="0" cy="0"/>
          <a:chOff x="0" y="0"/>
          <a:chExt cx="0" cy="0"/>
        </a:xfrm>
      </p:grpSpPr>
      <p:sp>
        <p:nvSpPr>
          <p:cNvPr id="88" name="Shape 88"/>
          <p:cNvSpPr txBox="1"/>
          <p:nvPr>
            <p:ph type="title" hasCustomPrompt="1"/>
          </p:nvPr>
        </p:nvSpPr>
        <p:spPr>
          <a:xfrm>
            <a:off x="1270000" y="812800"/>
            <a:ext cx="21844000" cy="1562100"/>
          </a:xfrm>
          <a:prstGeom prst="rect">
            <a:avLst/>
          </a:prstGeom>
        </p:spPr>
        <p:txBody>
          <a:bodyPr/>
          <a:lstStyle/>
          <a:p>
            <a:pPr/>
            <a:r>
              <a:t>Titre de l’ordre du jour</a:t>
            </a:r>
          </a:p>
        </p:txBody>
      </p:sp>
      <p:sp>
        <p:nvSpPr>
          <p:cNvPr id="89" name="Shape 89"/>
          <p:cNvSpPr txBox="1"/>
          <p:nvPr>
            <p:ph type="body" sz="quarter" idx="21" hasCustomPrompt="1"/>
          </p:nvPr>
        </p:nvSpPr>
        <p:spPr>
          <a:xfrm>
            <a:off x="1270000" y="2133600"/>
            <a:ext cx="21844000" cy="1016000"/>
          </a:xfrm>
          <a:prstGeom prst="rect">
            <a:avLst/>
          </a:prstGeom>
        </p:spPr>
        <p:txBody>
          <a:bodyPr/>
          <a:lstStyle>
            <a:lvl1pPr marL="0" indent="0" algn="ctr" defTabSz="808990">
              <a:spcBef>
                <a:spcPts val="0"/>
              </a:spcBef>
              <a:buClrTx/>
              <a:buSzTx/>
              <a:buNone/>
              <a:defRPr sz="5292">
                <a:latin typeface="Avenir Next Medium"/>
                <a:ea typeface="Avenir Next Medium"/>
                <a:cs typeface="Avenir Next Medium"/>
                <a:sym typeface="Avenir Next Medium"/>
              </a:defRPr>
            </a:lvl1pPr>
          </a:lstStyle>
          <a:p>
            <a:pPr/>
            <a:r>
              <a:t>Sous-titre de l’ordre du jour</a:t>
            </a:r>
          </a:p>
        </p:txBody>
      </p:sp>
      <p:sp>
        <p:nvSpPr>
          <p:cNvPr id="90" name="Shape 90"/>
          <p:cNvSpPr txBox="1"/>
          <p:nvPr>
            <p:ph type="body" idx="1" hasCustomPrompt="1"/>
          </p:nvPr>
        </p:nvSpPr>
        <p:spPr>
          <a:prstGeom prst="rect">
            <a:avLst/>
          </a:prstGeom>
        </p:spPr>
        <p:txBody>
          <a:bodyPr/>
          <a:lstStyle>
            <a:lvl1pPr marL="0" indent="0" defTabSz="825500">
              <a:buClrTx/>
              <a:buSzTx/>
              <a:buNone/>
              <a:defRPr spc="-55" sz="5500"/>
            </a:lvl1pPr>
            <a:lvl2pPr marL="0" indent="457200" defTabSz="825500">
              <a:buClrTx/>
              <a:buSzTx/>
              <a:buNone/>
              <a:defRPr spc="-55" sz="5500"/>
            </a:lvl2pPr>
            <a:lvl3pPr marL="0" indent="914400" defTabSz="825500">
              <a:buClrTx/>
              <a:buSzTx/>
              <a:buNone/>
              <a:defRPr spc="-55" sz="5500"/>
            </a:lvl3pPr>
            <a:lvl4pPr marL="0" indent="1371600" defTabSz="825500">
              <a:buClrTx/>
              <a:buSzTx/>
              <a:buNone/>
              <a:defRPr spc="-55" sz="5500"/>
            </a:lvl4pPr>
            <a:lvl5pPr marL="0" indent="1828800" defTabSz="825500">
              <a:buClrTx/>
              <a:buSzTx/>
              <a:buNone/>
              <a:defRPr spc="-55" sz="5500"/>
            </a:lvl5pPr>
          </a:lstStyle>
          <a:p>
            <a:pPr/>
            <a:r>
              <a:t>Rubriques de l’ordre du jour</a:t>
            </a:r>
          </a:p>
          <a:p>
            <a:pPr lvl="1"/>
            <a:r>
              <a:t/>
            </a:r>
          </a:p>
          <a:p>
            <a:pPr lvl="2"/>
            <a:r>
              <a:t/>
            </a:r>
          </a:p>
          <a:p>
            <a:pPr lvl="3"/>
            <a:r>
              <a:t/>
            </a:r>
          </a:p>
          <a:p>
            <a:pPr lvl="4"/>
            <a:r>
              <a:t/>
            </a:r>
          </a:p>
        </p:txBody>
      </p:sp>
      <p:sp>
        <p:nvSpPr>
          <p:cNvPr id="91" name="Shape 91"/>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hape 2"/>
          <p:cNvSpPr txBox="1"/>
          <p:nvPr>
            <p:ph type="title" hasCustomPrompt="1"/>
          </p:nvPr>
        </p:nvSpPr>
        <p:spPr>
          <a:xfrm>
            <a:off x="1270000" y="812800"/>
            <a:ext cx="21844000" cy="15574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Titre de diapositive</a:t>
            </a:r>
          </a:p>
        </p:txBody>
      </p:sp>
      <p:sp>
        <p:nvSpPr>
          <p:cNvPr id="3" name="Shape 3"/>
          <p:cNvSpPr txBox="1"/>
          <p:nvPr>
            <p:ph type="body" idx="1" hasCustomPrompt="1"/>
          </p:nvPr>
        </p:nvSpPr>
        <p:spPr>
          <a:xfrm>
            <a:off x="1270000" y="4267200"/>
            <a:ext cx="21844000" cy="8432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Texte de puce de diapositive</a:t>
            </a:r>
          </a:p>
          <a:p>
            <a:pPr lvl="1"/>
            <a:r>
              <a:t/>
            </a:r>
          </a:p>
          <a:p>
            <a:pPr lvl="2"/>
            <a:r>
              <a:t/>
            </a:r>
          </a:p>
          <a:p>
            <a:pPr lvl="3"/>
            <a:r>
              <a:t/>
            </a:r>
          </a:p>
          <a:p>
            <a:pPr lvl="4"/>
            <a:r>
              <a:t/>
            </a:r>
          </a:p>
        </p:txBody>
      </p:sp>
      <p:sp>
        <p:nvSpPr>
          <p:cNvPr id="4" name="Shape 4"/>
          <p:cNvSpPr txBox="1"/>
          <p:nvPr>
            <p:ph type="sldNum" sz="quarter" idx="2"/>
          </p:nvPr>
        </p:nvSpPr>
        <p:spPr>
          <a:xfrm>
            <a:off x="11966448" y="13065506"/>
            <a:ext cx="438405" cy="482601"/>
          </a:xfrm>
          <a:prstGeom prst="rect">
            <a:avLst/>
          </a:prstGeom>
          <a:ln w="12700">
            <a:miter lim="400000"/>
          </a:ln>
        </p:spPr>
        <p:txBody>
          <a:bodyPr wrap="none" lIns="50800" tIns="50800" rIns="50800" bIns="50800" anchor="b">
            <a:spAutoFit/>
          </a:bodyPr>
          <a:lstStyle>
            <a:lvl1pPr>
              <a:defRPr sz="22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ctr" defTabSz="825500" rtl="0" latinLnBrk="0">
        <a:lnSpc>
          <a:spcPct val="80000"/>
        </a:lnSpc>
        <a:spcBef>
          <a:spcPts val="0"/>
        </a:spcBef>
        <a:spcAft>
          <a:spcPts val="0"/>
        </a:spcAft>
        <a:buClrTx/>
        <a:buSzTx/>
        <a:buFontTx/>
        <a:buNone/>
        <a:tabLst/>
        <a:defRPr b="0" baseline="0" cap="none" i="0" spc="-252" strike="noStrike" sz="8400" u="none">
          <a:solidFill>
            <a:srgbClr val="000000"/>
          </a:solidFill>
          <a:uFillTx/>
          <a:latin typeface="+mn-lt"/>
          <a:ea typeface="+mn-ea"/>
          <a:cs typeface="+mn-cs"/>
          <a:sym typeface="Avenir Next Demi Bold"/>
        </a:defRPr>
      </a:lvl1pPr>
      <a:lvl2pPr marL="0" marR="0" indent="457200" algn="ctr" defTabSz="825500" rtl="0" latinLnBrk="0">
        <a:lnSpc>
          <a:spcPct val="80000"/>
        </a:lnSpc>
        <a:spcBef>
          <a:spcPts val="0"/>
        </a:spcBef>
        <a:spcAft>
          <a:spcPts val="0"/>
        </a:spcAft>
        <a:buClrTx/>
        <a:buSzTx/>
        <a:buFontTx/>
        <a:buNone/>
        <a:tabLst/>
        <a:defRPr b="0" baseline="0" cap="none" i="0" spc="-252" strike="noStrike" sz="8400" u="none">
          <a:solidFill>
            <a:srgbClr val="000000"/>
          </a:solidFill>
          <a:uFillTx/>
          <a:latin typeface="+mn-lt"/>
          <a:ea typeface="+mn-ea"/>
          <a:cs typeface="+mn-cs"/>
          <a:sym typeface="Avenir Next Demi Bold"/>
        </a:defRPr>
      </a:lvl2pPr>
      <a:lvl3pPr marL="0" marR="0" indent="914400" algn="ctr" defTabSz="825500" rtl="0" latinLnBrk="0">
        <a:lnSpc>
          <a:spcPct val="80000"/>
        </a:lnSpc>
        <a:spcBef>
          <a:spcPts val="0"/>
        </a:spcBef>
        <a:spcAft>
          <a:spcPts val="0"/>
        </a:spcAft>
        <a:buClrTx/>
        <a:buSzTx/>
        <a:buFontTx/>
        <a:buNone/>
        <a:tabLst/>
        <a:defRPr b="0" baseline="0" cap="none" i="0" spc="-252" strike="noStrike" sz="8400" u="none">
          <a:solidFill>
            <a:srgbClr val="000000"/>
          </a:solidFill>
          <a:uFillTx/>
          <a:latin typeface="+mn-lt"/>
          <a:ea typeface="+mn-ea"/>
          <a:cs typeface="+mn-cs"/>
          <a:sym typeface="Avenir Next Demi Bold"/>
        </a:defRPr>
      </a:lvl3pPr>
      <a:lvl4pPr marL="0" marR="0" indent="1371600" algn="ctr" defTabSz="825500" rtl="0" latinLnBrk="0">
        <a:lnSpc>
          <a:spcPct val="80000"/>
        </a:lnSpc>
        <a:spcBef>
          <a:spcPts val="0"/>
        </a:spcBef>
        <a:spcAft>
          <a:spcPts val="0"/>
        </a:spcAft>
        <a:buClrTx/>
        <a:buSzTx/>
        <a:buFontTx/>
        <a:buNone/>
        <a:tabLst/>
        <a:defRPr b="0" baseline="0" cap="none" i="0" spc="-252" strike="noStrike" sz="8400" u="none">
          <a:solidFill>
            <a:srgbClr val="000000"/>
          </a:solidFill>
          <a:uFillTx/>
          <a:latin typeface="+mn-lt"/>
          <a:ea typeface="+mn-ea"/>
          <a:cs typeface="+mn-cs"/>
          <a:sym typeface="Avenir Next Demi Bold"/>
        </a:defRPr>
      </a:lvl4pPr>
      <a:lvl5pPr marL="0" marR="0" indent="1828800" algn="ctr" defTabSz="825500" rtl="0" latinLnBrk="0">
        <a:lnSpc>
          <a:spcPct val="80000"/>
        </a:lnSpc>
        <a:spcBef>
          <a:spcPts val="0"/>
        </a:spcBef>
        <a:spcAft>
          <a:spcPts val="0"/>
        </a:spcAft>
        <a:buClrTx/>
        <a:buSzTx/>
        <a:buFontTx/>
        <a:buNone/>
        <a:tabLst/>
        <a:defRPr b="0" baseline="0" cap="none" i="0" spc="-252" strike="noStrike" sz="8400" u="none">
          <a:solidFill>
            <a:srgbClr val="000000"/>
          </a:solidFill>
          <a:uFillTx/>
          <a:latin typeface="+mn-lt"/>
          <a:ea typeface="+mn-ea"/>
          <a:cs typeface="+mn-cs"/>
          <a:sym typeface="Avenir Next Demi Bold"/>
        </a:defRPr>
      </a:lvl5pPr>
      <a:lvl6pPr marL="0" marR="0" indent="2286000" algn="ctr" defTabSz="825500" rtl="0" latinLnBrk="0">
        <a:lnSpc>
          <a:spcPct val="80000"/>
        </a:lnSpc>
        <a:spcBef>
          <a:spcPts val="0"/>
        </a:spcBef>
        <a:spcAft>
          <a:spcPts val="0"/>
        </a:spcAft>
        <a:buClrTx/>
        <a:buSzTx/>
        <a:buFontTx/>
        <a:buNone/>
        <a:tabLst/>
        <a:defRPr b="0" baseline="0" cap="none" i="0" spc="-252" strike="noStrike" sz="8400" u="none">
          <a:solidFill>
            <a:srgbClr val="000000"/>
          </a:solidFill>
          <a:uFillTx/>
          <a:latin typeface="+mn-lt"/>
          <a:ea typeface="+mn-ea"/>
          <a:cs typeface="+mn-cs"/>
          <a:sym typeface="Avenir Next Demi Bold"/>
        </a:defRPr>
      </a:lvl6pPr>
      <a:lvl7pPr marL="0" marR="0" indent="2743200" algn="ctr" defTabSz="825500" rtl="0" latinLnBrk="0">
        <a:lnSpc>
          <a:spcPct val="80000"/>
        </a:lnSpc>
        <a:spcBef>
          <a:spcPts val="0"/>
        </a:spcBef>
        <a:spcAft>
          <a:spcPts val="0"/>
        </a:spcAft>
        <a:buClrTx/>
        <a:buSzTx/>
        <a:buFontTx/>
        <a:buNone/>
        <a:tabLst/>
        <a:defRPr b="0" baseline="0" cap="none" i="0" spc="-252" strike="noStrike" sz="8400" u="none">
          <a:solidFill>
            <a:srgbClr val="000000"/>
          </a:solidFill>
          <a:uFillTx/>
          <a:latin typeface="+mn-lt"/>
          <a:ea typeface="+mn-ea"/>
          <a:cs typeface="+mn-cs"/>
          <a:sym typeface="Avenir Next Demi Bold"/>
        </a:defRPr>
      </a:lvl7pPr>
      <a:lvl8pPr marL="0" marR="0" indent="3200400" algn="ctr" defTabSz="825500" rtl="0" latinLnBrk="0">
        <a:lnSpc>
          <a:spcPct val="80000"/>
        </a:lnSpc>
        <a:spcBef>
          <a:spcPts val="0"/>
        </a:spcBef>
        <a:spcAft>
          <a:spcPts val="0"/>
        </a:spcAft>
        <a:buClrTx/>
        <a:buSzTx/>
        <a:buFontTx/>
        <a:buNone/>
        <a:tabLst/>
        <a:defRPr b="0" baseline="0" cap="none" i="0" spc="-252" strike="noStrike" sz="8400" u="none">
          <a:solidFill>
            <a:srgbClr val="000000"/>
          </a:solidFill>
          <a:uFillTx/>
          <a:latin typeface="+mn-lt"/>
          <a:ea typeface="+mn-ea"/>
          <a:cs typeface="+mn-cs"/>
          <a:sym typeface="Avenir Next Demi Bold"/>
        </a:defRPr>
      </a:lvl8pPr>
      <a:lvl9pPr marL="0" marR="0" indent="3657600" algn="ctr" defTabSz="825500" rtl="0" latinLnBrk="0">
        <a:lnSpc>
          <a:spcPct val="80000"/>
        </a:lnSpc>
        <a:spcBef>
          <a:spcPts val="0"/>
        </a:spcBef>
        <a:spcAft>
          <a:spcPts val="0"/>
        </a:spcAft>
        <a:buClrTx/>
        <a:buSzTx/>
        <a:buFontTx/>
        <a:buNone/>
        <a:tabLst/>
        <a:defRPr b="0" baseline="0" cap="none" i="0" spc="-252" strike="noStrike" sz="8400" u="none">
          <a:solidFill>
            <a:srgbClr val="000000"/>
          </a:solidFill>
          <a:uFillTx/>
          <a:latin typeface="+mn-lt"/>
          <a:ea typeface="+mn-ea"/>
          <a:cs typeface="+mn-cs"/>
          <a:sym typeface="Avenir Next Demi Bold"/>
        </a:defRPr>
      </a:lvl9pPr>
    </p:titleStyle>
    <p:bodyStyle>
      <a:lvl1pPr marL="558800" marR="0" indent="-558800" algn="l" defTabSz="2438400" rtl="0" latinLnBrk="0">
        <a:lnSpc>
          <a:spcPct val="100000"/>
        </a:lnSpc>
        <a:spcBef>
          <a:spcPts val="2400"/>
        </a:spcBef>
        <a:spcAft>
          <a:spcPts val="0"/>
        </a:spcAft>
        <a:buClr>
          <a:srgbClr val="000000"/>
        </a:buClr>
        <a:buSzPct val="100000"/>
        <a:buFontTx/>
        <a:buChar char="•"/>
        <a:tabLst/>
        <a:defRPr b="0" baseline="0" cap="none" i="0" spc="0" strike="noStrike" sz="4800" u="none">
          <a:solidFill>
            <a:srgbClr val="000000"/>
          </a:solidFill>
          <a:uFillTx/>
          <a:latin typeface="Avenir Next Regular"/>
          <a:ea typeface="Avenir Next Regular"/>
          <a:cs typeface="Avenir Next Regular"/>
          <a:sym typeface="Avenir Next Regular"/>
        </a:defRPr>
      </a:lvl1pPr>
      <a:lvl2pPr marL="1117600" marR="0" indent="-558800" algn="l" defTabSz="2438400" rtl="0" latinLnBrk="0">
        <a:lnSpc>
          <a:spcPct val="100000"/>
        </a:lnSpc>
        <a:spcBef>
          <a:spcPts val="2400"/>
        </a:spcBef>
        <a:spcAft>
          <a:spcPts val="0"/>
        </a:spcAft>
        <a:buClr>
          <a:srgbClr val="000000"/>
        </a:buClr>
        <a:buSzPct val="100000"/>
        <a:buFontTx/>
        <a:buChar char="•"/>
        <a:tabLst/>
        <a:defRPr b="0" baseline="0" cap="none" i="0" spc="0" strike="noStrike" sz="4800" u="none">
          <a:solidFill>
            <a:srgbClr val="000000"/>
          </a:solidFill>
          <a:uFillTx/>
          <a:latin typeface="Avenir Next Regular"/>
          <a:ea typeface="Avenir Next Regular"/>
          <a:cs typeface="Avenir Next Regular"/>
          <a:sym typeface="Avenir Next Regular"/>
        </a:defRPr>
      </a:lvl2pPr>
      <a:lvl3pPr marL="1676400" marR="0" indent="-558800" algn="l" defTabSz="2438400" rtl="0" latinLnBrk="0">
        <a:lnSpc>
          <a:spcPct val="100000"/>
        </a:lnSpc>
        <a:spcBef>
          <a:spcPts val="2400"/>
        </a:spcBef>
        <a:spcAft>
          <a:spcPts val="0"/>
        </a:spcAft>
        <a:buClr>
          <a:srgbClr val="000000"/>
        </a:buClr>
        <a:buSzPct val="100000"/>
        <a:buFontTx/>
        <a:buChar char="•"/>
        <a:tabLst/>
        <a:defRPr b="0" baseline="0" cap="none" i="0" spc="0" strike="noStrike" sz="4800" u="none">
          <a:solidFill>
            <a:srgbClr val="000000"/>
          </a:solidFill>
          <a:uFillTx/>
          <a:latin typeface="Avenir Next Regular"/>
          <a:ea typeface="Avenir Next Regular"/>
          <a:cs typeface="Avenir Next Regular"/>
          <a:sym typeface="Avenir Next Regular"/>
        </a:defRPr>
      </a:lvl3pPr>
      <a:lvl4pPr marL="2235200" marR="0" indent="-558800" algn="l" defTabSz="2438400" rtl="0" latinLnBrk="0">
        <a:lnSpc>
          <a:spcPct val="100000"/>
        </a:lnSpc>
        <a:spcBef>
          <a:spcPts val="2400"/>
        </a:spcBef>
        <a:spcAft>
          <a:spcPts val="0"/>
        </a:spcAft>
        <a:buClr>
          <a:srgbClr val="000000"/>
        </a:buClr>
        <a:buSzPct val="100000"/>
        <a:buFontTx/>
        <a:buChar char="•"/>
        <a:tabLst/>
        <a:defRPr b="0" baseline="0" cap="none" i="0" spc="0" strike="noStrike" sz="4800" u="none">
          <a:solidFill>
            <a:srgbClr val="000000"/>
          </a:solidFill>
          <a:uFillTx/>
          <a:latin typeface="Avenir Next Regular"/>
          <a:ea typeface="Avenir Next Regular"/>
          <a:cs typeface="Avenir Next Regular"/>
          <a:sym typeface="Avenir Next Regular"/>
        </a:defRPr>
      </a:lvl4pPr>
      <a:lvl5pPr marL="2794000" marR="0" indent="-558800" algn="l" defTabSz="2438400" rtl="0" latinLnBrk="0">
        <a:lnSpc>
          <a:spcPct val="100000"/>
        </a:lnSpc>
        <a:spcBef>
          <a:spcPts val="2400"/>
        </a:spcBef>
        <a:spcAft>
          <a:spcPts val="0"/>
        </a:spcAft>
        <a:buClr>
          <a:srgbClr val="000000"/>
        </a:buClr>
        <a:buSzPct val="100000"/>
        <a:buFontTx/>
        <a:buChar char="•"/>
        <a:tabLst/>
        <a:defRPr b="0" baseline="0" cap="none" i="0" spc="0" strike="noStrike" sz="4800" u="none">
          <a:solidFill>
            <a:srgbClr val="000000"/>
          </a:solidFill>
          <a:uFillTx/>
          <a:latin typeface="Avenir Next Regular"/>
          <a:ea typeface="Avenir Next Regular"/>
          <a:cs typeface="Avenir Next Regular"/>
          <a:sym typeface="Avenir Next Regular"/>
        </a:defRPr>
      </a:lvl5pPr>
      <a:lvl6pPr marL="3352800" marR="0" indent="-558800" algn="l" defTabSz="2438400" rtl="0" latinLnBrk="0">
        <a:lnSpc>
          <a:spcPct val="100000"/>
        </a:lnSpc>
        <a:spcBef>
          <a:spcPts val="2400"/>
        </a:spcBef>
        <a:spcAft>
          <a:spcPts val="0"/>
        </a:spcAft>
        <a:buClr>
          <a:srgbClr val="000000"/>
        </a:buClr>
        <a:buSzPct val="100000"/>
        <a:buFontTx/>
        <a:buChar char="•"/>
        <a:tabLst/>
        <a:defRPr b="0" baseline="0" cap="none" i="0" spc="0" strike="noStrike" sz="4800" u="none">
          <a:solidFill>
            <a:srgbClr val="000000"/>
          </a:solidFill>
          <a:uFillTx/>
          <a:latin typeface="Avenir Next Regular"/>
          <a:ea typeface="Avenir Next Regular"/>
          <a:cs typeface="Avenir Next Regular"/>
          <a:sym typeface="Avenir Next Regular"/>
        </a:defRPr>
      </a:lvl6pPr>
      <a:lvl7pPr marL="3911600" marR="0" indent="-558800" algn="l" defTabSz="2438400" rtl="0" latinLnBrk="0">
        <a:lnSpc>
          <a:spcPct val="100000"/>
        </a:lnSpc>
        <a:spcBef>
          <a:spcPts val="2400"/>
        </a:spcBef>
        <a:spcAft>
          <a:spcPts val="0"/>
        </a:spcAft>
        <a:buClr>
          <a:srgbClr val="000000"/>
        </a:buClr>
        <a:buSzPct val="100000"/>
        <a:buFontTx/>
        <a:buChar char="•"/>
        <a:tabLst/>
        <a:defRPr b="0" baseline="0" cap="none" i="0" spc="0" strike="noStrike" sz="4800" u="none">
          <a:solidFill>
            <a:srgbClr val="000000"/>
          </a:solidFill>
          <a:uFillTx/>
          <a:latin typeface="Avenir Next Regular"/>
          <a:ea typeface="Avenir Next Regular"/>
          <a:cs typeface="Avenir Next Regular"/>
          <a:sym typeface="Avenir Next Regular"/>
        </a:defRPr>
      </a:lvl7pPr>
      <a:lvl8pPr marL="4470400" marR="0" indent="-558800" algn="l" defTabSz="2438400" rtl="0" latinLnBrk="0">
        <a:lnSpc>
          <a:spcPct val="100000"/>
        </a:lnSpc>
        <a:spcBef>
          <a:spcPts val="2400"/>
        </a:spcBef>
        <a:spcAft>
          <a:spcPts val="0"/>
        </a:spcAft>
        <a:buClr>
          <a:srgbClr val="000000"/>
        </a:buClr>
        <a:buSzPct val="100000"/>
        <a:buFontTx/>
        <a:buChar char="•"/>
        <a:tabLst/>
        <a:defRPr b="0" baseline="0" cap="none" i="0" spc="0" strike="noStrike" sz="4800" u="none">
          <a:solidFill>
            <a:srgbClr val="000000"/>
          </a:solidFill>
          <a:uFillTx/>
          <a:latin typeface="Avenir Next Regular"/>
          <a:ea typeface="Avenir Next Regular"/>
          <a:cs typeface="Avenir Next Regular"/>
          <a:sym typeface="Avenir Next Regular"/>
        </a:defRPr>
      </a:lvl8pPr>
      <a:lvl9pPr marL="5029200" marR="0" indent="-558800" algn="l" defTabSz="2438400" rtl="0" latinLnBrk="0">
        <a:lnSpc>
          <a:spcPct val="100000"/>
        </a:lnSpc>
        <a:spcBef>
          <a:spcPts val="2400"/>
        </a:spcBef>
        <a:spcAft>
          <a:spcPts val="0"/>
        </a:spcAft>
        <a:buClr>
          <a:srgbClr val="000000"/>
        </a:buClr>
        <a:buSzPct val="100000"/>
        <a:buFontTx/>
        <a:buChar char="•"/>
        <a:tabLst/>
        <a:defRPr b="0" baseline="0" cap="none" i="0" spc="0" strike="noStrike" sz="4800" u="none">
          <a:solidFill>
            <a:srgbClr val="000000"/>
          </a:solidFill>
          <a:uFillTx/>
          <a:latin typeface="Avenir Next Regular"/>
          <a:ea typeface="Avenir Next Regular"/>
          <a:cs typeface="Avenir Next Regular"/>
          <a:sym typeface="Avenir Next Regular"/>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Avenir Next Regular"/>
        </a:defRPr>
      </a:lvl1pPr>
      <a:lvl2pPr marL="0" marR="0" indent="4572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Avenir Next Regular"/>
        </a:defRPr>
      </a:lvl2pPr>
      <a:lvl3pPr marL="0" marR="0" indent="9144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Avenir Next Regular"/>
        </a:defRPr>
      </a:lvl3pPr>
      <a:lvl4pPr marL="0" marR="0" indent="13716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Avenir Next Regular"/>
        </a:defRPr>
      </a:lvl4pPr>
      <a:lvl5pPr marL="0" marR="0" indent="18288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Avenir Next Regular"/>
        </a:defRPr>
      </a:lvl5pPr>
      <a:lvl6pPr marL="0" marR="0" indent="22860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Avenir Next Regular"/>
        </a:defRPr>
      </a:lvl6pPr>
      <a:lvl7pPr marL="0" marR="0" indent="27432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Avenir Next Regular"/>
        </a:defRPr>
      </a:lvl7pPr>
      <a:lvl8pPr marL="0" marR="0" indent="32004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Avenir Next Regular"/>
        </a:defRPr>
      </a:lvl8pPr>
      <a:lvl9pPr marL="0" marR="0" indent="36576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Avenir Next Regular"/>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Relationship Id="rId3"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tif"/><Relationship Id="rId3" Type="http://schemas.openxmlformats.org/officeDocument/2006/relationships/image" Target="../media/image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 Id="rId3" Type="http://schemas.openxmlformats.org/officeDocument/2006/relationships/image" Target="../media/image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 Id="rId3" Type="http://schemas.openxmlformats.org/officeDocument/2006/relationships/image" Target="../media/image11.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 Id="rId3" Type="http://schemas.openxmlformats.org/officeDocument/2006/relationships/image" Target="../media/image1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 Id="rId3" Type="http://schemas.openxmlformats.org/officeDocument/2006/relationships/image" Target="../media/image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 Id="rId3"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tif"/><Relationship Id="rId3"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1" name="pasted-image.tiff"/>
          <p:cNvPicPr>
            <a:picLocks noChangeAspect="1"/>
          </p:cNvPicPr>
          <p:nvPr>
            <p:ph type="pic" idx="21"/>
          </p:nvPr>
        </p:nvPicPr>
        <p:blipFill>
          <a:blip r:embed="rId2">
            <a:extLst/>
          </a:blip>
          <a:srcRect l="11284" t="0" r="11284" b="0"/>
          <a:stretch>
            <a:fillRect/>
          </a:stretch>
        </p:blipFill>
        <p:spPr>
          <a:xfrm>
            <a:off x="0" y="0"/>
            <a:ext cx="24384000" cy="13716000"/>
          </a:xfrm>
          <a:prstGeom prst="rect">
            <a:avLst/>
          </a:prstGeom>
        </p:spPr>
      </p:pic>
      <p:sp>
        <p:nvSpPr>
          <p:cNvPr id="152" name="Shape 152"/>
          <p:cNvSpPr txBox="1"/>
          <p:nvPr>
            <p:ph type="body" idx="22"/>
          </p:nvPr>
        </p:nvSpPr>
        <p:spPr>
          <a:xfrm>
            <a:off x="10569587" y="8932740"/>
            <a:ext cx="3244827" cy="694055"/>
          </a:xfrm>
          <a:prstGeom prst="rect">
            <a:avLst/>
          </a:prstGeom>
          <a:solidFill>
            <a:srgbClr val="000000"/>
          </a:solidFill>
          <a:extLst>
            <a:ext uri="{C572A759-6A51-4108-AA02-DFA0A04FC94B}">
              <ma14:wrappingTextBoxFlag xmlns:ma14="http://schemas.microsoft.com/office/mac/drawingml/2011/main" val="1"/>
            </a:ext>
          </a:extLst>
        </p:spPr>
        <p:txBody>
          <a:bodyPr/>
          <a:lstStyle>
            <a:lvl1pPr defTabSz="434340">
              <a:defRPr sz="3420"/>
            </a:lvl1pPr>
          </a:lstStyle>
          <a:p>
            <a:pPr/>
            <a:r>
              <a:t>John Durant</a:t>
            </a:r>
          </a:p>
        </p:txBody>
      </p:sp>
      <p:sp>
        <p:nvSpPr>
          <p:cNvPr id="153" name="Shape 153"/>
          <p:cNvSpPr txBox="1"/>
          <p:nvPr>
            <p:ph type="title"/>
          </p:nvPr>
        </p:nvSpPr>
        <p:spPr>
          <a:xfrm>
            <a:off x="1270000" y="5067343"/>
            <a:ext cx="21844000" cy="2095457"/>
          </a:xfrm>
          <a:prstGeom prst="rect">
            <a:avLst/>
          </a:prstGeom>
          <a:solidFill>
            <a:srgbClr val="000000"/>
          </a:solidFill>
        </p:spPr>
        <p:txBody>
          <a:bodyPr/>
          <a:lstStyle>
            <a:lvl1pPr defTabSz="2389632">
              <a:defRPr spc="-341" sz="11368"/>
            </a:lvl1pPr>
          </a:lstStyle>
          <a:p>
            <a:pPr/>
            <a:r>
              <a:t>« Refrain from using the alphabet »</a:t>
            </a:r>
          </a:p>
        </p:txBody>
      </p:sp>
      <p:sp>
        <p:nvSpPr>
          <p:cNvPr id="154" name="Shape 154"/>
          <p:cNvSpPr txBox="1"/>
          <p:nvPr>
            <p:ph type="body" sz="quarter" idx="1"/>
          </p:nvPr>
        </p:nvSpPr>
        <p:spPr>
          <a:xfrm>
            <a:off x="1270000" y="7378700"/>
            <a:ext cx="21844000" cy="1338141"/>
          </a:xfrm>
          <a:prstGeom prst="rect">
            <a:avLst/>
          </a:prstGeom>
          <a:solidFill>
            <a:srgbClr val="000000"/>
          </a:solidFill>
        </p:spPr>
        <p:txBody>
          <a:bodyPr/>
          <a:lstStyle>
            <a:lvl1pPr defTabSz="817244">
              <a:defRPr sz="6336"/>
            </a:lvl1pPr>
          </a:lstStyle>
          <a:p>
            <a:pPr/>
            <a:r>
              <a:t>How community outreach catalyzed the life sciences at MIT</a:t>
            </a:r>
          </a:p>
        </p:txBody>
      </p:sp>
      <p:sp>
        <p:nvSpPr>
          <p:cNvPr id="155" name="Shape 155"/>
          <p:cNvSpPr txBox="1"/>
          <p:nvPr/>
        </p:nvSpPr>
        <p:spPr>
          <a:xfrm>
            <a:off x="1295517" y="12143686"/>
            <a:ext cx="21792967" cy="694056"/>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457200">
              <a:defRPr sz="3200">
                <a:solidFill>
                  <a:srgbClr val="FFFFFF"/>
                </a:solidFill>
                <a:latin typeface="Avenir Next Medium"/>
                <a:ea typeface="Avenir Next Medium"/>
                <a:cs typeface="Avenir Next Medium"/>
                <a:sym typeface="Avenir Next Medium"/>
              </a:defRPr>
            </a:lvl1pPr>
          </a:lstStyle>
          <a:p>
            <a:pPr/>
            <a:r>
              <a:t>Alexandre RICHARD - Matěj MAYET - François WU - Damien LUSSAN - Raphaël ROLLAND - Valentin DUVIVIER </a:t>
            </a:r>
          </a:p>
        </p:txBody>
      </p:sp>
      <p:pic>
        <p:nvPicPr>
          <p:cNvPr id="156" name="logo.png"/>
          <p:cNvPicPr>
            <a:picLocks noChangeAspect="1"/>
          </p:cNvPicPr>
          <p:nvPr/>
        </p:nvPicPr>
        <p:blipFill>
          <a:blip r:embed="rId3">
            <a:extLst/>
          </a:blip>
          <a:stretch>
            <a:fillRect/>
          </a:stretch>
        </p:blipFill>
        <p:spPr>
          <a:xfrm>
            <a:off x="20271074" y="386757"/>
            <a:ext cx="3452527" cy="1404028"/>
          </a:xfrm>
          <a:prstGeom prst="rect">
            <a:avLst/>
          </a:prstGeom>
          <a:ln w="12700">
            <a:miter lim="400000"/>
          </a:ln>
        </p:spPr>
      </p:pic>
      <p:sp>
        <p:nvSpPr>
          <p:cNvPr id="157" name="Shape 157"/>
          <p:cNvSpPr txBox="1"/>
          <p:nvPr>
            <p:ph type="sldNum" sz="quarter" idx="4294967295"/>
          </p:nvPr>
        </p:nvSpPr>
        <p:spPr>
          <a:xfrm>
            <a:off x="12047474" y="13065506"/>
            <a:ext cx="276353" cy="482601"/>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0" name="pasted-image.tiff"/>
          <p:cNvPicPr>
            <a:picLocks noChangeAspect="1"/>
          </p:cNvPicPr>
          <p:nvPr>
            <p:ph type="pic" idx="21"/>
          </p:nvPr>
        </p:nvPicPr>
        <p:blipFill>
          <a:blip r:embed="rId2">
            <a:extLst/>
          </a:blip>
          <a:srcRect l="0" t="0" r="0" b="14108"/>
          <a:stretch>
            <a:fillRect/>
          </a:stretch>
        </p:blipFill>
        <p:spPr>
          <a:xfrm>
            <a:off x="13525500" y="2247900"/>
            <a:ext cx="10193867" cy="11468100"/>
          </a:xfrm>
          <a:prstGeom prst="rect">
            <a:avLst/>
          </a:prstGeom>
        </p:spPr>
      </p:pic>
      <p:sp>
        <p:nvSpPr>
          <p:cNvPr id="261" name="Shape 261"/>
          <p:cNvSpPr txBox="1"/>
          <p:nvPr>
            <p:ph type="title"/>
          </p:nvPr>
        </p:nvSpPr>
        <p:spPr>
          <a:prstGeom prst="rect">
            <a:avLst/>
          </a:prstGeom>
        </p:spPr>
        <p:txBody>
          <a:bodyPr/>
          <a:lstStyle>
            <a:lvl1pPr defTabSz="660400">
              <a:defRPr spc="-201" sz="6720"/>
            </a:lvl1pPr>
          </a:lstStyle>
          <a:p>
            <a:pPr/>
            <a:r>
              <a:t>II. Scientific accountability  </a:t>
            </a:r>
          </a:p>
        </p:txBody>
      </p:sp>
      <p:sp>
        <p:nvSpPr>
          <p:cNvPr id="262" name="Shape 262"/>
          <p:cNvSpPr txBox="1"/>
          <p:nvPr>
            <p:ph type="body" sz="half" idx="1"/>
          </p:nvPr>
        </p:nvSpPr>
        <p:spPr>
          <a:prstGeom prst="rect">
            <a:avLst/>
          </a:prstGeom>
        </p:spPr>
        <p:txBody>
          <a:bodyPr/>
          <a:lstStyle/>
          <a:p>
            <a:pPr marL="525272" indent="-525272" defTabSz="2292095">
              <a:spcBef>
                <a:spcPts val="2200"/>
              </a:spcBef>
              <a:defRPr sz="4512"/>
            </a:pPr>
            <a:r>
              <a:t>Paul Berg an American biochemist </a:t>
            </a:r>
          </a:p>
          <a:p>
            <a:pPr marL="525272" indent="-525272" defTabSz="2292095">
              <a:spcBef>
                <a:spcPts val="2200"/>
              </a:spcBef>
              <a:defRPr sz="4512"/>
            </a:pPr>
            <a:r>
              <a:t>Pioneering work involving gene splicing of </a:t>
            </a:r>
            <a:r>
              <a:rPr i="1"/>
              <a:t>recombinant DNA</a:t>
            </a:r>
            <a:r>
              <a:t> (rDNA) </a:t>
            </a:r>
          </a:p>
          <a:p>
            <a:pPr marL="525272" indent="-525272" defTabSz="2292095">
              <a:spcBef>
                <a:spcPts val="2200"/>
              </a:spcBef>
              <a:defRPr sz="4512"/>
            </a:pPr>
            <a:r>
              <a:t>The Berg letter: a statement of conscience, not of conviction</a:t>
            </a:r>
          </a:p>
          <a:p>
            <a:pPr marL="525272" indent="-525272" defTabSz="2292095">
              <a:spcBef>
                <a:spcPts val="2200"/>
              </a:spcBef>
              <a:defRPr sz="4512"/>
            </a:pPr>
            <a:r>
              <a:t>Concerned about the consequences of his own discovery</a:t>
            </a:r>
          </a:p>
        </p:txBody>
      </p:sp>
      <p:sp>
        <p:nvSpPr>
          <p:cNvPr id="263" name="Shape 263"/>
          <p:cNvSpPr txBox="1"/>
          <p:nvPr>
            <p:ph type="body" idx="22"/>
          </p:nvPr>
        </p:nvSpPr>
        <p:spPr>
          <a:prstGeom prst="rect">
            <a:avLst/>
          </a:prstGeom>
          <a:extLst>
            <a:ext uri="{C572A759-6A51-4108-AA02-DFA0A04FC94B}">
              <ma14:wrappingTextBoxFlag xmlns:ma14="http://schemas.microsoft.com/office/mac/drawingml/2011/main" val="1"/>
            </a:ext>
          </a:extLst>
        </p:spPr>
        <p:txBody>
          <a:bodyPr/>
          <a:lstStyle/>
          <a:p>
            <a:pPr/>
            <a:r>
              <a:t>The "Berg" letter</a:t>
            </a:r>
          </a:p>
        </p:txBody>
      </p:sp>
      <p:pic>
        <p:nvPicPr>
          <p:cNvPr id="264" name="logo.png"/>
          <p:cNvPicPr>
            <a:picLocks noChangeAspect="1"/>
          </p:cNvPicPr>
          <p:nvPr/>
        </p:nvPicPr>
        <p:blipFill>
          <a:blip r:embed="rId3">
            <a:extLst/>
          </a:blip>
          <a:stretch>
            <a:fillRect/>
          </a:stretch>
        </p:blipFill>
        <p:spPr>
          <a:xfrm>
            <a:off x="20271074" y="386757"/>
            <a:ext cx="3452527" cy="1404028"/>
          </a:xfrm>
          <a:prstGeom prst="rect">
            <a:avLst/>
          </a:prstGeom>
          <a:ln w="12700">
            <a:miter lim="400000"/>
          </a:ln>
        </p:spPr>
      </p:pic>
      <p:sp>
        <p:nvSpPr>
          <p:cNvPr id="265" name="Shape 265"/>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Shape 267"/>
          <p:cNvSpPr txBox="1"/>
          <p:nvPr>
            <p:ph type="title"/>
          </p:nvPr>
        </p:nvSpPr>
        <p:spPr>
          <a:prstGeom prst="rect">
            <a:avLst/>
          </a:prstGeom>
        </p:spPr>
        <p:txBody>
          <a:bodyPr/>
          <a:lstStyle>
            <a:lvl1pPr>
              <a:defRPr>
                <a:gradFill flip="none" rotWithShape="1">
                  <a:gsLst>
                    <a:gs pos="0">
                      <a:schemeClr val="accent1">
                        <a:lumOff val="13575"/>
                      </a:schemeClr>
                    </a:gs>
                    <a:gs pos="100000">
                      <a:schemeClr val="accent1">
                        <a:hueOff val="381599"/>
                        <a:lumOff val="-17182"/>
                      </a:schemeClr>
                    </a:gs>
                  </a:gsLst>
                  <a:lin ang="3960000" scaled="0"/>
                </a:gradFill>
              </a:defRPr>
            </a:lvl1pPr>
          </a:lstStyle>
          <a:p>
            <a:pPr/>
            <a:r>
              <a:t>II. Scientific accountability  </a:t>
            </a:r>
          </a:p>
        </p:txBody>
      </p:sp>
      <p:sp>
        <p:nvSpPr>
          <p:cNvPr id="268" name="Shape 268"/>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The moratorium (1974)</a:t>
            </a:r>
          </a:p>
        </p:txBody>
      </p:sp>
      <p:pic>
        <p:nvPicPr>
          <p:cNvPr id="269" name="logo.png"/>
          <p:cNvPicPr>
            <a:picLocks noChangeAspect="1"/>
          </p:cNvPicPr>
          <p:nvPr/>
        </p:nvPicPr>
        <p:blipFill>
          <a:blip r:embed="rId2">
            <a:extLst/>
          </a:blip>
          <a:stretch>
            <a:fillRect/>
          </a:stretch>
        </p:blipFill>
        <p:spPr>
          <a:xfrm>
            <a:off x="20271074" y="386757"/>
            <a:ext cx="3452527" cy="1404028"/>
          </a:xfrm>
          <a:prstGeom prst="rect">
            <a:avLst/>
          </a:prstGeom>
          <a:ln w="12700">
            <a:miter lim="400000"/>
          </a:ln>
        </p:spPr>
      </p:pic>
      <p:sp>
        <p:nvSpPr>
          <p:cNvPr id="270" name="Shape 270"/>
          <p:cNvSpPr txBox="1"/>
          <p:nvPr>
            <p:ph type="body" idx="1"/>
          </p:nvPr>
        </p:nvSpPr>
        <p:spPr>
          <a:xfrm>
            <a:off x="1270000" y="4292600"/>
            <a:ext cx="21844000" cy="8432800"/>
          </a:xfrm>
          <a:prstGeom prst="rect">
            <a:avLst/>
          </a:prstGeom>
        </p:spPr>
        <p:txBody>
          <a:bodyPr/>
          <a:lstStyle/>
          <a:p>
            <a:pPr marL="547624" indent="-547624" defTabSz="2389632">
              <a:spcBef>
                <a:spcPts val="2300"/>
              </a:spcBef>
              <a:defRPr sz="4704"/>
            </a:pPr>
            <a:r>
              <a:t>"</a:t>
            </a:r>
            <a:r>
              <a:rPr i="1"/>
              <a:t>Moratorium</a:t>
            </a:r>
            <a:r>
              <a:t>" : a call to pause, to temporarily defer rDNA related experiments.</a:t>
            </a:r>
          </a:p>
          <a:p>
            <a:pPr marL="547624" indent="-547624" defTabSz="2389632">
              <a:spcBef>
                <a:spcPts val="2300"/>
              </a:spcBef>
              <a:defRPr sz="4704"/>
            </a:pPr>
            <a:r>
              <a:t>Meetings and discussions about the nature of the possible hazards, the kind of experiments that could be or should not be done, etc. </a:t>
            </a:r>
          </a:p>
          <a:p>
            <a:pPr marL="547624" indent="-547624" defTabSz="2389632">
              <a:spcBef>
                <a:spcPts val="2300"/>
              </a:spcBef>
              <a:defRPr sz="4704"/>
            </a:pPr>
            <a:r>
              <a:t>Proposition of framework, guidelines and recommandations for the </a:t>
            </a:r>
            <a:r>
              <a:rPr i="1"/>
              <a:t>National Institute of Health</a:t>
            </a:r>
            <a:r>
              <a:t> (NIH).</a:t>
            </a:r>
          </a:p>
          <a:p>
            <a:pPr marL="547624" indent="-547624" defTabSz="2389632">
              <a:spcBef>
                <a:spcPts val="2300"/>
              </a:spcBef>
              <a:defRPr sz="4704"/>
            </a:pPr>
            <a:r>
              <a:t>The moratorium was widely</a:t>
            </a:r>
            <a:r>
              <a:t> </a:t>
            </a:r>
            <a:r>
              <a:t>accepted all around the world among scientists.</a:t>
            </a:r>
          </a:p>
          <a:p>
            <a:pPr marL="547624" indent="-547624" defTabSz="2389632">
              <a:spcBef>
                <a:spcPts val="2300"/>
              </a:spcBef>
              <a:defRPr sz="4704"/>
            </a:pPr>
            <a:r>
              <a:t>Many scientists become socially responsible in their researches, especially due to late 1960s political movements.</a:t>
            </a:r>
          </a:p>
        </p:txBody>
      </p:sp>
      <p:sp>
        <p:nvSpPr>
          <p:cNvPr id="271" name="Shape 271"/>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Shape 273"/>
          <p:cNvSpPr txBox="1"/>
          <p:nvPr>
            <p:ph type="title"/>
          </p:nvPr>
        </p:nvSpPr>
        <p:spPr>
          <a:prstGeom prst="rect">
            <a:avLst/>
          </a:prstGeom>
        </p:spPr>
        <p:txBody>
          <a:bodyPr/>
          <a:lstStyle>
            <a:lvl1pPr>
              <a:defRPr>
                <a:gradFill flip="none" rotWithShape="1">
                  <a:gsLst>
                    <a:gs pos="0">
                      <a:schemeClr val="accent1">
                        <a:lumOff val="13575"/>
                      </a:schemeClr>
                    </a:gs>
                    <a:gs pos="100000">
                      <a:schemeClr val="accent1">
                        <a:hueOff val="381599"/>
                        <a:lumOff val="-17182"/>
                      </a:schemeClr>
                    </a:gs>
                  </a:gsLst>
                  <a:lin ang="3960000" scaled="0"/>
                </a:gradFill>
              </a:defRPr>
            </a:lvl1pPr>
          </a:lstStyle>
          <a:p>
            <a:pPr/>
            <a:r>
              <a:t>II. Scientific accountability  </a:t>
            </a:r>
          </a:p>
        </p:txBody>
      </p:sp>
      <p:sp>
        <p:nvSpPr>
          <p:cNvPr id="274" name="Shape 274"/>
          <p:cNvSpPr txBox="1"/>
          <p:nvPr>
            <p:ph type="body" idx="21"/>
          </p:nvPr>
        </p:nvSpPr>
        <p:spPr>
          <a:xfrm>
            <a:off x="1270000" y="2133600"/>
            <a:ext cx="21844000" cy="1015445"/>
          </a:xfrm>
          <a:prstGeom prst="rect">
            <a:avLst/>
          </a:prstGeom>
          <a:extLst>
            <a:ext uri="{C572A759-6A51-4108-AA02-DFA0A04FC94B}">
              <ma14:wrappingTextBoxFlag xmlns:ma14="http://schemas.microsoft.com/office/mac/drawingml/2011/main" val="1"/>
            </a:ext>
          </a:extLst>
        </p:spPr>
        <p:txBody>
          <a:bodyPr/>
          <a:lstStyle/>
          <a:p>
            <a:pPr/>
            <a:r>
              <a:t>International conference (1975)</a:t>
            </a:r>
          </a:p>
        </p:txBody>
      </p:sp>
      <p:pic>
        <p:nvPicPr>
          <p:cNvPr id="275" name="logo.png"/>
          <p:cNvPicPr>
            <a:picLocks noChangeAspect="1"/>
          </p:cNvPicPr>
          <p:nvPr/>
        </p:nvPicPr>
        <p:blipFill>
          <a:blip r:embed="rId2">
            <a:extLst/>
          </a:blip>
          <a:stretch>
            <a:fillRect/>
          </a:stretch>
        </p:blipFill>
        <p:spPr>
          <a:xfrm>
            <a:off x="20271074" y="386757"/>
            <a:ext cx="3452527" cy="1404028"/>
          </a:xfrm>
          <a:prstGeom prst="rect">
            <a:avLst/>
          </a:prstGeom>
          <a:ln w="12700">
            <a:miter lim="400000"/>
          </a:ln>
        </p:spPr>
      </p:pic>
      <p:sp>
        <p:nvSpPr>
          <p:cNvPr id="276" name="Shape 276"/>
          <p:cNvSpPr txBox="1"/>
          <p:nvPr>
            <p:ph type="body" idx="1"/>
          </p:nvPr>
        </p:nvSpPr>
        <p:spPr>
          <a:prstGeom prst="rect">
            <a:avLst/>
          </a:prstGeom>
        </p:spPr>
        <p:txBody>
          <a:bodyPr/>
          <a:lstStyle/>
          <a:p>
            <a:pPr marL="547624" indent="-547624" defTabSz="2389632">
              <a:spcBef>
                <a:spcPts val="2300"/>
              </a:spcBef>
              <a:defRPr sz="4704"/>
            </a:pPr>
            <a:r>
              <a:t>Conference in Asilomar, California in 1975.</a:t>
            </a:r>
          </a:p>
          <a:p>
            <a:pPr marL="547624" indent="-547624" defTabSz="2389632">
              <a:spcBef>
                <a:spcPts val="2300"/>
              </a:spcBef>
              <a:defRPr sz="4704"/>
            </a:pPr>
            <a:r>
              <a:t>Scientists from around the world, also some</a:t>
            </a:r>
            <a:r>
              <a:t> </a:t>
            </a:r>
            <a:r>
              <a:t>lawyers, some ethicists, some members of the press.</a:t>
            </a:r>
          </a:p>
          <a:p>
            <a:pPr marL="547624" indent="-547624" defTabSz="2389632">
              <a:spcBef>
                <a:spcPts val="2300"/>
              </a:spcBef>
              <a:defRPr sz="4704"/>
            </a:pPr>
            <a:r>
              <a:t>Non-scientists were just as involved in the conference as the scientists. </a:t>
            </a:r>
          </a:p>
          <a:p>
            <a:pPr marL="0" indent="0" defTabSz="2389632">
              <a:spcBef>
                <a:spcPts val="2300"/>
              </a:spcBef>
              <a:buClrTx/>
              <a:buSzTx/>
              <a:buNone/>
              <a:defRPr sz="4704"/>
            </a:pPr>
            <a:r>
              <a:rPr u="sng"/>
              <a:t>Outcome:</a:t>
            </a:r>
            <a:r>
              <a:t> </a:t>
            </a:r>
          </a:p>
          <a:p>
            <a:pPr marL="547624" indent="-547624" defTabSz="2389632">
              <a:spcBef>
                <a:spcPts val="2300"/>
              </a:spcBef>
              <a:defRPr sz="4704"/>
            </a:pPr>
            <a:r>
              <a:t>Extension of the moratorium.</a:t>
            </a:r>
          </a:p>
          <a:p>
            <a:pPr marL="547624" indent="-547624" defTabSz="2389632">
              <a:spcBef>
                <a:spcPts val="2300"/>
              </a:spcBef>
              <a:defRPr sz="4704"/>
            </a:pPr>
            <a:r>
              <a:t>Detailed framework, guidelines and regulations for the NIH.</a:t>
            </a:r>
          </a:p>
          <a:p>
            <a:pPr marL="547624" indent="-547624" defTabSz="2389632">
              <a:spcBef>
                <a:spcPts val="2300"/>
              </a:spcBef>
              <a:defRPr sz="4704"/>
            </a:pPr>
            <a:r>
              <a:t>International analogous institutions set up similar measures.</a:t>
            </a:r>
          </a:p>
        </p:txBody>
      </p:sp>
      <p:sp>
        <p:nvSpPr>
          <p:cNvPr id="277" name="Shape 277"/>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Shape 279"/>
          <p:cNvSpPr txBox="1"/>
          <p:nvPr>
            <p:ph type="body" idx="1"/>
          </p:nvPr>
        </p:nvSpPr>
        <p:spPr>
          <a:prstGeom prst="rect">
            <a:avLst/>
          </a:prstGeom>
        </p:spPr>
        <p:txBody>
          <a:bodyPr/>
          <a:lstStyle/>
          <a:p>
            <a:pPr/>
          </a:p>
          <a:p>
            <a:pPr/>
            <a:r>
              <a:t>Science had been</a:t>
            </a:r>
            <a:r>
              <a:t> </a:t>
            </a:r>
            <a:r>
              <a:t>moving incredibly fast, beyond the ability</a:t>
            </a:r>
            <a:r>
              <a:t> </a:t>
            </a:r>
            <a:r>
              <a:t>of the general public to assess it, to understand</a:t>
            </a:r>
            <a:r>
              <a:t> </a:t>
            </a:r>
            <a:r>
              <a:t>it, become comfortable with it.</a:t>
            </a:r>
          </a:p>
          <a:p>
            <a:pPr/>
            <a:r>
              <a:t>Even scientists themselves requested a need to slow-down.</a:t>
            </a:r>
          </a:p>
          <a:p>
            <a:pPr/>
            <a:r>
              <a:t>But many scientists were still eager to continue further reasearch in genetics and rDNA.</a:t>
            </a:r>
          </a:p>
        </p:txBody>
      </p:sp>
      <p:sp>
        <p:nvSpPr>
          <p:cNvPr id="280" name="Shape 280"/>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1" name="Shape 281"/>
          <p:cNvSpPr txBox="1"/>
          <p:nvPr>
            <p:ph type="title"/>
          </p:nvPr>
        </p:nvSpPr>
        <p:spPr>
          <a:prstGeom prst="rect">
            <a:avLst/>
          </a:prstGeom>
        </p:spPr>
        <p:txBody>
          <a:bodyPr/>
          <a:lstStyle>
            <a:lvl1pPr>
              <a:defRPr>
                <a:gradFill flip="none" rotWithShape="1">
                  <a:gsLst>
                    <a:gs pos="0">
                      <a:schemeClr val="accent1">
                        <a:lumOff val="13575"/>
                      </a:schemeClr>
                    </a:gs>
                    <a:gs pos="100000">
                      <a:schemeClr val="accent1">
                        <a:hueOff val="381599"/>
                        <a:lumOff val="-17182"/>
                      </a:schemeClr>
                    </a:gs>
                  </a:gsLst>
                  <a:lin ang="3960000" scaled="0"/>
                </a:gradFill>
              </a:defRPr>
            </a:lvl1pPr>
          </a:lstStyle>
          <a:p>
            <a:pPr/>
            <a:r>
              <a:t>II. Scientific accountability  </a:t>
            </a:r>
          </a:p>
        </p:txBody>
      </p:sp>
      <p:sp>
        <p:nvSpPr>
          <p:cNvPr id="282" name="Shape 282"/>
          <p:cNvSpPr txBox="1"/>
          <p:nvPr/>
        </p:nvSpPr>
        <p:spPr>
          <a:xfrm>
            <a:off x="1270000" y="2133600"/>
            <a:ext cx="21844000" cy="10154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08990">
              <a:defRPr sz="5292">
                <a:latin typeface="Avenir Next Medium"/>
                <a:ea typeface="Avenir Next Medium"/>
                <a:cs typeface="Avenir Next Medium"/>
                <a:sym typeface="Avenir Next Medium"/>
              </a:defRPr>
            </a:lvl1pPr>
          </a:lstStyle>
          <a:p>
            <a:pPr/>
            <a:r>
              <a:t>Impact of the scientific world</a:t>
            </a:r>
          </a:p>
        </p:txBody>
      </p:sp>
      <p:pic>
        <p:nvPicPr>
          <p:cNvPr id="283" name="logo.png"/>
          <p:cNvPicPr>
            <a:picLocks noChangeAspect="1"/>
          </p:cNvPicPr>
          <p:nvPr/>
        </p:nvPicPr>
        <p:blipFill>
          <a:blip r:embed="rId2">
            <a:extLst/>
          </a:blip>
          <a:stretch>
            <a:fillRect/>
          </a:stretch>
        </p:blipFill>
        <p:spPr>
          <a:xfrm>
            <a:off x="20271074" y="386757"/>
            <a:ext cx="3452527" cy="1404028"/>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Shape 285"/>
          <p:cNvSpPr txBox="1"/>
          <p:nvPr>
            <p:ph type="body" idx="1"/>
          </p:nvPr>
        </p:nvSpPr>
        <p:spPr>
          <a:xfrm>
            <a:off x="1270000" y="3149600"/>
            <a:ext cx="21844000" cy="9067800"/>
          </a:xfrm>
          <a:prstGeom prst="rect">
            <a:avLst/>
          </a:prstGeom>
        </p:spPr>
        <p:txBody>
          <a:bodyPr anchor="ctr"/>
          <a:lstStyle/>
          <a:p>
            <a:pPr/>
            <a:r>
              <a:t>Berg letter's authors believed that the debate around rDNA would remain inside research communities.</a:t>
            </a:r>
          </a:p>
          <a:p>
            <a:pPr/>
          </a:p>
          <a:p>
            <a:pPr/>
            <a:r>
              <a:t>1975-76: an increasing number of people got involved into this debate worrying about the risks of rDNA technology.</a:t>
            </a:r>
          </a:p>
        </p:txBody>
      </p:sp>
      <p:pic>
        <p:nvPicPr>
          <p:cNvPr id="286" name="logo.png"/>
          <p:cNvPicPr>
            <a:picLocks noChangeAspect="1"/>
          </p:cNvPicPr>
          <p:nvPr/>
        </p:nvPicPr>
        <p:blipFill>
          <a:blip r:embed="rId2">
            <a:extLst/>
          </a:blip>
          <a:stretch>
            <a:fillRect/>
          </a:stretch>
        </p:blipFill>
        <p:spPr>
          <a:xfrm>
            <a:off x="20271074" y="386757"/>
            <a:ext cx="3452527" cy="1404028"/>
          </a:xfrm>
          <a:prstGeom prst="rect">
            <a:avLst/>
          </a:prstGeom>
          <a:ln w="12700">
            <a:miter lim="400000"/>
          </a:ln>
        </p:spPr>
      </p:pic>
      <p:sp>
        <p:nvSpPr>
          <p:cNvPr id="287" name="Shape 287"/>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8" name="Shape 288"/>
          <p:cNvSpPr txBox="1"/>
          <p:nvPr>
            <p:ph type="title"/>
          </p:nvPr>
        </p:nvSpPr>
        <p:spPr>
          <a:prstGeom prst="rect">
            <a:avLst/>
          </a:prstGeom>
        </p:spPr>
        <p:txBody>
          <a:bodyPr/>
          <a:lstStyle>
            <a:lvl1pPr>
              <a:defRPr>
                <a:gradFill flip="none" rotWithShape="1">
                  <a:gsLst>
                    <a:gs pos="0">
                      <a:schemeClr val="accent1">
                        <a:lumOff val="13575"/>
                      </a:schemeClr>
                    </a:gs>
                    <a:gs pos="100000">
                      <a:schemeClr val="accent1">
                        <a:hueOff val="381599"/>
                        <a:lumOff val="-17182"/>
                      </a:schemeClr>
                    </a:gs>
                  </a:gsLst>
                  <a:lin ang="3960000" scaled="0"/>
                </a:gradFill>
              </a:defRPr>
            </a:lvl1pPr>
          </a:lstStyle>
          <a:p>
            <a:pPr/>
            <a:r>
              <a:t>III. From a close to a public debate </a:t>
            </a:r>
          </a:p>
        </p:txBody>
      </p:sp>
      <p:sp>
        <p:nvSpPr>
          <p:cNvPr id="289" name="Shape 289"/>
          <p:cNvSpPr txBox="1"/>
          <p:nvPr/>
        </p:nvSpPr>
        <p:spPr>
          <a:xfrm>
            <a:off x="1270000" y="2133600"/>
            <a:ext cx="21844000" cy="101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08990">
              <a:defRPr sz="5292">
                <a:latin typeface="Avenir Next Medium"/>
                <a:ea typeface="Avenir Next Medium"/>
                <a:cs typeface="Avenir Next Medium"/>
                <a:sym typeface="Avenir Next Medium"/>
              </a:defRPr>
            </a:lvl1pPr>
          </a:lstStyle>
          <a:p>
            <a:pPr/>
            <a:r>
              <a:t>Outside the research community </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Shape 291"/>
          <p:cNvSpPr txBox="1"/>
          <p:nvPr>
            <p:ph type="body" sz="half" idx="1"/>
          </p:nvPr>
        </p:nvSpPr>
        <p:spPr>
          <a:xfrm>
            <a:off x="1270000" y="4483100"/>
            <a:ext cx="14287500" cy="6426200"/>
          </a:xfrm>
          <a:prstGeom prst="rect">
            <a:avLst/>
          </a:prstGeom>
        </p:spPr>
        <p:txBody>
          <a:bodyPr anchor="ctr"/>
          <a:lstStyle/>
          <a:p>
            <a:pPr/>
            <a:r>
              <a:t>Announced by the US Department of Health, Education and Welfare</a:t>
            </a:r>
          </a:p>
          <a:p>
            <a:pPr/>
          </a:p>
          <a:p>
            <a:pPr/>
            <a:r>
              <a:t>Expected to be adopted by the laboratories throughout the US and around the world</a:t>
            </a:r>
          </a:p>
        </p:txBody>
      </p:sp>
      <p:pic>
        <p:nvPicPr>
          <p:cNvPr id="292" name="NIH_Master_Logo_Vertical_2Color.png"/>
          <p:cNvPicPr>
            <a:picLocks noChangeAspect="1"/>
          </p:cNvPicPr>
          <p:nvPr/>
        </p:nvPicPr>
        <p:blipFill>
          <a:blip r:embed="rId2">
            <a:extLst/>
          </a:blip>
          <a:stretch>
            <a:fillRect/>
          </a:stretch>
        </p:blipFill>
        <p:spPr>
          <a:xfrm>
            <a:off x="15563059" y="4480790"/>
            <a:ext cx="3797301" cy="3340407"/>
          </a:xfrm>
          <a:prstGeom prst="rect">
            <a:avLst/>
          </a:prstGeom>
          <a:ln w="12700">
            <a:miter lim="400000"/>
          </a:ln>
        </p:spPr>
      </p:pic>
      <p:sp>
        <p:nvSpPr>
          <p:cNvPr id="293" name="Shape 293"/>
          <p:cNvSpPr/>
          <p:nvPr/>
        </p:nvSpPr>
        <p:spPr>
          <a:xfrm>
            <a:off x="15570200" y="8089900"/>
            <a:ext cx="7569200" cy="2794000"/>
          </a:xfrm>
          <a:prstGeom prst="rect">
            <a:avLst/>
          </a:prstGeom>
          <a:solidFill>
            <a:srgbClr val="FFFFFF"/>
          </a:solidFill>
          <a:ln w="381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p>
            <a:pPr algn="just" defTabSz="457200">
              <a:defRPr sz="2200">
                <a:latin typeface="Avenir Next Condensed Regular"/>
                <a:ea typeface="Avenir Next Condensed Regular"/>
                <a:cs typeface="Avenir Next Condensed Regular"/>
                <a:sym typeface="Avenir Next Condensed Regular"/>
              </a:defRPr>
            </a:pPr>
            <a:r>
              <a:t>“The NIH guidelines will, effective today, govern research at laboratories of the NIH and those of its grantees and contractors. They are also expected to be adopted by other laboratories throughout the United States and foreign countries.”</a:t>
            </a:r>
          </a:p>
          <a:p>
            <a:pPr defTabSz="457200">
              <a:defRPr sz="2200">
                <a:latin typeface="Avenir Next Condensed Regular"/>
                <a:ea typeface="Avenir Next Condensed Regular"/>
                <a:cs typeface="Avenir Next Condensed Regular"/>
                <a:sym typeface="Avenir Next Condensed Regular"/>
              </a:defRPr>
            </a:pPr>
          </a:p>
          <a:p>
            <a:pPr algn="r" defTabSz="457200">
              <a:defRPr i="1" sz="2200">
                <a:latin typeface="Avenir Next Condensed Regular"/>
                <a:ea typeface="Avenir Next Condensed Regular"/>
                <a:cs typeface="Avenir Next Condensed Regular"/>
                <a:sym typeface="Avenir Next Condensed Regular"/>
              </a:defRPr>
            </a:pPr>
            <a:r>
              <a:t>Department of Health, Education and Welfare</a:t>
            </a:r>
          </a:p>
          <a:p>
            <a:pPr algn="r" defTabSz="457200">
              <a:defRPr i="1" sz="2200">
                <a:latin typeface="Avenir Next Condensed Regular"/>
                <a:ea typeface="Avenir Next Condensed Regular"/>
                <a:cs typeface="Avenir Next Condensed Regular"/>
                <a:sym typeface="Avenir Next Condensed Regular"/>
              </a:defRPr>
            </a:pPr>
            <a:r>
              <a:t>June 23, 1976</a:t>
            </a:r>
          </a:p>
        </p:txBody>
      </p:sp>
      <p:pic>
        <p:nvPicPr>
          <p:cNvPr id="294" name="US-DeptOfHeathEducationAndWelfare-SealPhoto.png"/>
          <p:cNvPicPr>
            <a:picLocks noChangeAspect="1"/>
          </p:cNvPicPr>
          <p:nvPr/>
        </p:nvPicPr>
        <p:blipFill>
          <a:blip r:embed="rId3">
            <a:extLst/>
          </a:blip>
          <a:stretch>
            <a:fillRect/>
          </a:stretch>
        </p:blipFill>
        <p:spPr>
          <a:xfrm>
            <a:off x="20002500" y="4775200"/>
            <a:ext cx="2679700" cy="2730500"/>
          </a:xfrm>
          <a:prstGeom prst="rect">
            <a:avLst/>
          </a:prstGeom>
          <a:ln w="12700">
            <a:miter lim="400000"/>
          </a:ln>
        </p:spPr>
      </p:pic>
      <p:pic>
        <p:nvPicPr>
          <p:cNvPr id="295" name="logo.png"/>
          <p:cNvPicPr>
            <a:picLocks noChangeAspect="1"/>
          </p:cNvPicPr>
          <p:nvPr/>
        </p:nvPicPr>
        <p:blipFill>
          <a:blip r:embed="rId4">
            <a:extLst/>
          </a:blip>
          <a:stretch>
            <a:fillRect/>
          </a:stretch>
        </p:blipFill>
        <p:spPr>
          <a:xfrm>
            <a:off x="20271074" y="386757"/>
            <a:ext cx="3452527" cy="1404028"/>
          </a:xfrm>
          <a:prstGeom prst="rect">
            <a:avLst/>
          </a:prstGeom>
          <a:ln w="12700">
            <a:miter lim="400000"/>
          </a:ln>
        </p:spPr>
      </p:pic>
      <p:sp>
        <p:nvSpPr>
          <p:cNvPr id="296" name="Shape 296"/>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7" name="Shape 297"/>
          <p:cNvSpPr txBox="1"/>
          <p:nvPr/>
        </p:nvSpPr>
        <p:spPr>
          <a:xfrm>
            <a:off x="1270000" y="812800"/>
            <a:ext cx="21844000" cy="15574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lnSpc>
                <a:spcPct val="80000"/>
              </a:lnSpc>
              <a:defRPr spc="-252" sz="8400">
                <a:gradFill flip="none" rotWithShape="1">
                  <a:gsLst>
                    <a:gs pos="0">
                      <a:schemeClr val="accent1">
                        <a:lumOff val="13575"/>
                      </a:schemeClr>
                    </a:gs>
                    <a:gs pos="100000">
                      <a:schemeClr val="accent1">
                        <a:hueOff val="381599"/>
                        <a:lumOff val="-17182"/>
                      </a:schemeClr>
                    </a:gs>
                  </a:gsLst>
                  <a:lin ang="3960000" scaled="0"/>
                </a:gradFill>
                <a:latin typeface="+mn-lt"/>
                <a:ea typeface="+mn-ea"/>
                <a:cs typeface="+mn-cs"/>
                <a:sym typeface="Avenir Next Demi Bold"/>
              </a:defRPr>
            </a:lvl1pPr>
          </a:lstStyle>
          <a:p>
            <a:pPr/>
            <a:r>
              <a:t>III. From a close to a public debate </a:t>
            </a:r>
          </a:p>
        </p:txBody>
      </p:sp>
      <p:sp>
        <p:nvSpPr>
          <p:cNvPr id="298" name="Shape 298"/>
          <p:cNvSpPr txBox="1"/>
          <p:nvPr/>
        </p:nvSpPr>
        <p:spPr>
          <a:xfrm>
            <a:off x="1270000" y="2133600"/>
            <a:ext cx="21844000" cy="101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08990">
              <a:defRPr sz="5292">
                <a:latin typeface="Avenir Next Medium"/>
                <a:ea typeface="Avenir Next Medium"/>
                <a:cs typeface="Avenir Next Medium"/>
                <a:sym typeface="Avenir Next Medium"/>
              </a:defRPr>
            </a:lvl1pPr>
          </a:lstStyle>
          <a:p>
            <a:pPr/>
            <a:r>
              <a:t>Release of the final NIH guidelines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Shape 300"/>
          <p:cNvSpPr txBox="1"/>
          <p:nvPr>
            <p:ph type="body" sz="half" idx="1"/>
          </p:nvPr>
        </p:nvSpPr>
        <p:spPr>
          <a:xfrm>
            <a:off x="1270000" y="3162300"/>
            <a:ext cx="13030200" cy="8991600"/>
          </a:xfrm>
          <a:prstGeom prst="rect">
            <a:avLst/>
          </a:prstGeom>
        </p:spPr>
        <p:txBody>
          <a:bodyPr anchor="ctr"/>
          <a:lstStyle/>
          <a:p>
            <a:pPr/>
            <a:r>
              <a:t>Organized by Mayor Alfred Vellucci</a:t>
            </a:r>
          </a:p>
          <a:p>
            <a:pPr/>
            <a:r>
              <a:t>Willingness to involve the citizens into the debate</a:t>
            </a:r>
          </a:p>
          <a:p>
            <a:pPr/>
            <a:r>
              <a:t>Hearing called after Harvard's proposal to build a P3 containment for rDNA research</a:t>
            </a:r>
          </a:p>
          <a:p>
            <a:pPr/>
            <a:r>
              <a:t>Resolution of a two-year ban on all rDNA experimentation rejected at the end</a:t>
            </a:r>
          </a:p>
        </p:txBody>
      </p:sp>
      <p:pic>
        <p:nvPicPr>
          <p:cNvPr id="301" name="velluci.png"/>
          <p:cNvPicPr>
            <a:picLocks noChangeAspect="1"/>
          </p:cNvPicPr>
          <p:nvPr/>
        </p:nvPicPr>
        <p:blipFill>
          <a:blip r:embed="rId2">
            <a:extLst/>
          </a:blip>
          <a:stretch>
            <a:fillRect/>
          </a:stretch>
        </p:blipFill>
        <p:spPr>
          <a:xfrm>
            <a:off x="16000296" y="3162300"/>
            <a:ext cx="6824313" cy="6413500"/>
          </a:xfrm>
          <a:prstGeom prst="rect">
            <a:avLst/>
          </a:prstGeom>
          <a:ln w="12700">
            <a:miter lim="400000"/>
          </a:ln>
        </p:spPr>
      </p:pic>
      <p:sp>
        <p:nvSpPr>
          <p:cNvPr id="302" name="Shape 302"/>
          <p:cNvSpPr/>
          <p:nvPr/>
        </p:nvSpPr>
        <p:spPr>
          <a:xfrm>
            <a:off x="16014700" y="9931400"/>
            <a:ext cx="6832600" cy="2197100"/>
          </a:xfrm>
          <a:prstGeom prst="rect">
            <a:avLst/>
          </a:prstGeom>
          <a:solidFill>
            <a:srgbClr val="FFFFFF"/>
          </a:solidFill>
          <a:ln w="381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p>
            <a:pPr algn="just" defTabSz="457200">
              <a:defRPr sz="2300">
                <a:latin typeface="Avenir Next Condensed Regular"/>
                <a:ea typeface="Avenir Next Condensed Regular"/>
                <a:cs typeface="Avenir Next Condensed Regular"/>
                <a:sym typeface="Avenir Next Condensed Regular"/>
              </a:defRPr>
            </a:pPr>
            <a:r>
              <a:t>"They may come up with a disease that can't be cured even a monster,… Is this the answer to Dr. Frankenstein's dream?“</a:t>
            </a:r>
          </a:p>
          <a:p>
            <a:pPr defTabSz="457200">
              <a:defRPr sz="2300">
                <a:latin typeface="Avenir Next Condensed Regular"/>
                <a:ea typeface="Avenir Next Condensed Regular"/>
                <a:cs typeface="Avenir Next Condensed Regular"/>
                <a:sym typeface="Avenir Next Condensed Regular"/>
              </a:defRPr>
            </a:pPr>
          </a:p>
          <a:p>
            <a:pPr algn="r" defTabSz="457200">
              <a:defRPr i="1" sz="2300">
                <a:latin typeface="Avenir Next Condensed Regular"/>
                <a:ea typeface="Avenir Next Condensed Regular"/>
                <a:cs typeface="Avenir Next Condensed Regular"/>
                <a:sym typeface="Avenir Next Condensed Regular"/>
              </a:defRPr>
            </a:pPr>
            <a:r>
              <a:t>Alfred Vellucci, Mayor of Cambridge, Massachussetts  </a:t>
            </a:r>
          </a:p>
          <a:p>
            <a:pPr algn="r" defTabSz="457200">
              <a:defRPr i="1" sz="2300">
                <a:latin typeface="Avenir Next Condensed Regular"/>
                <a:ea typeface="Avenir Next Condensed Regular"/>
                <a:cs typeface="Avenir Next Condensed Regular"/>
                <a:sym typeface="Avenir Next Condensed Regular"/>
              </a:defRPr>
            </a:pPr>
            <a:r>
              <a:t>June 23, 1976</a:t>
            </a:r>
          </a:p>
        </p:txBody>
      </p:sp>
      <p:pic>
        <p:nvPicPr>
          <p:cNvPr id="303" name="logo.png"/>
          <p:cNvPicPr>
            <a:picLocks noChangeAspect="1"/>
          </p:cNvPicPr>
          <p:nvPr/>
        </p:nvPicPr>
        <p:blipFill>
          <a:blip r:embed="rId3">
            <a:extLst/>
          </a:blip>
          <a:stretch>
            <a:fillRect/>
          </a:stretch>
        </p:blipFill>
        <p:spPr>
          <a:xfrm>
            <a:off x="20271074" y="386757"/>
            <a:ext cx="3452527" cy="1404028"/>
          </a:xfrm>
          <a:prstGeom prst="rect">
            <a:avLst/>
          </a:prstGeom>
          <a:ln w="12700">
            <a:miter lim="400000"/>
          </a:ln>
        </p:spPr>
      </p:pic>
      <p:sp>
        <p:nvSpPr>
          <p:cNvPr id="304" name="Shape 304"/>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5" name="Shape 305"/>
          <p:cNvSpPr txBox="1"/>
          <p:nvPr/>
        </p:nvSpPr>
        <p:spPr>
          <a:xfrm>
            <a:off x="1270000" y="812800"/>
            <a:ext cx="21844000" cy="15574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lnSpc>
                <a:spcPct val="80000"/>
              </a:lnSpc>
              <a:defRPr spc="-252" sz="8400">
                <a:gradFill flip="none" rotWithShape="1">
                  <a:gsLst>
                    <a:gs pos="0">
                      <a:schemeClr val="accent1">
                        <a:lumOff val="13575"/>
                      </a:schemeClr>
                    </a:gs>
                    <a:gs pos="100000">
                      <a:schemeClr val="accent1">
                        <a:hueOff val="381599"/>
                        <a:lumOff val="-17182"/>
                      </a:schemeClr>
                    </a:gs>
                  </a:gsLst>
                  <a:lin ang="3960000" scaled="0"/>
                </a:gradFill>
                <a:latin typeface="+mn-lt"/>
                <a:ea typeface="+mn-ea"/>
                <a:cs typeface="+mn-cs"/>
                <a:sym typeface="Avenir Next Demi Bold"/>
              </a:defRPr>
            </a:lvl1pPr>
          </a:lstStyle>
          <a:p>
            <a:pPr/>
            <a:r>
              <a:t>III. From a close to a public debate </a:t>
            </a:r>
          </a:p>
        </p:txBody>
      </p:sp>
      <p:sp>
        <p:nvSpPr>
          <p:cNvPr id="306" name="Shape 306"/>
          <p:cNvSpPr txBox="1"/>
          <p:nvPr/>
        </p:nvSpPr>
        <p:spPr>
          <a:xfrm>
            <a:off x="1270000" y="2133600"/>
            <a:ext cx="21844000" cy="101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08990">
              <a:defRPr sz="5292">
                <a:latin typeface="Avenir Next Medium"/>
                <a:ea typeface="Avenir Next Medium"/>
                <a:cs typeface="Avenir Next Medium"/>
                <a:sym typeface="Avenir Next Medium"/>
              </a:defRPr>
            </a:lvl1pPr>
          </a:lstStyle>
          <a:p>
            <a:pPr/>
            <a:r>
              <a:t>Hearing on rDNA experiment in Cambridge</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Shape 308"/>
          <p:cNvSpPr txBox="1"/>
          <p:nvPr>
            <p:ph type="body" sz="half" idx="1"/>
          </p:nvPr>
        </p:nvSpPr>
        <p:spPr>
          <a:xfrm>
            <a:off x="1270000" y="3213100"/>
            <a:ext cx="16383000" cy="5118100"/>
          </a:xfrm>
          <a:prstGeom prst="rect">
            <a:avLst/>
          </a:prstGeom>
        </p:spPr>
        <p:txBody>
          <a:bodyPr anchor="ctr"/>
          <a:lstStyle/>
          <a:p>
            <a:pPr marL="465666" indent="-465666">
              <a:defRPr sz="4000"/>
            </a:pPr>
            <a:r>
              <a:t>Established after the second meeting</a:t>
            </a:r>
          </a:p>
          <a:p>
            <a:pPr marL="465666" indent="-465666">
              <a:defRPr sz="4000"/>
            </a:pPr>
            <a:r>
              <a:t>A special body that will consider the question of whether rDNA experiments should be permitted in the city</a:t>
            </a:r>
          </a:p>
          <a:p>
            <a:pPr marL="465666" indent="-465666">
              <a:defRPr b="1" sz="4000"/>
            </a:pPr>
            <a:r>
              <a:t>November 1976: major debate between proponents and opponents of rDNA research</a:t>
            </a:r>
          </a:p>
        </p:txBody>
      </p:sp>
      <p:pic>
        <p:nvPicPr>
          <p:cNvPr id="309" name="1024px-Harvard_shield_wreath.svg.png"/>
          <p:cNvPicPr>
            <a:picLocks noChangeAspect="1"/>
          </p:cNvPicPr>
          <p:nvPr/>
        </p:nvPicPr>
        <p:blipFill>
          <a:blip r:embed="rId2">
            <a:extLst/>
          </a:blip>
          <a:stretch>
            <a:fillRect/>
          </a:stretch>
        </p:blipFill>
        <p:spPr>
          <a:xfrm>
            <a:off x="18618200" y="8328533"/>
            <a:ext cx="4315894" cy="4193667"/>
          </a:xfrm>
          <a:prstGeom prst="rect">
            <a:avLst/>
          </a:prstGeom>
          <a:ln w="12700">
            <a:miter lim="400000"/>
          </a:ln>
        </p:spPr>
      </p:pic>
      <p:pic>
        <p:nvPicPr>
          <p:cNvPr id="310" name="MIT_Seal.svg.png"/>
          <p:cNvPicPr>
            <a:picLocks noChangeAspect="1"/>
          </p:cNvPicPr>
          <p:nvPr/>
        </p:nvPicPr>
        <p:blipFill>
          <a:blip r:embed="rId3">
            <a:extLst/>
          </a:blip>
          <a:stretch>
            <a:fillRect/>
          </a:stretch>
        </p:blipFill>
        <p:spPr>
          <a:xfrm>
            <a:off x="18624225" y="3699817"/>
            <a:ext cx="4305301" cy="4288483"/>
          </a:xfrm>
          <a:prstGeom prst="rect">
            <a:avLst/>
          </a:prstGeom>
          <a:ln w="12700">
            <a:miter lim="400000"/>
          </a:ln>
        </p:spPr>
      </p:pic>
      <p:sp>
        <p:nvSpPr>
          <p:cNvPr id="311" name="Shape 311"/>
          <p:cNvSpPr txBox="1"/>
          <p:nvPr/>
        </p:nvSpPr>
        <p:spPr>
          <a:xfrm>
            <a:off x="1275994" y="8528049"/>
            <a:ext cx="16383001" cy="2501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2438400">
              <a:spcBef>
                <a:spcPts val="2400"/>
              </a:spcBef>
              <a:defRPr sz="4000"/>
            </a:pPr>
            <a:r>
              <a:rPr b="1"/>
              <a:t>→</a:t>
            </a:r>
            <a:r>
              <a:t> </a:t>
            </a:r>
            <a:r>
              <a:rPr b="1"/>
              <a:t>Regulation permitting rDNA research in Cambridge</a:t>
            </a:r>
            <a:endParaRPr b="1"/>
          </a:p>
          <a:p>
            <a:pPr algn="l" defTabSz="2438400">
              <a:spcBef>
                <a:spcPts val="2400"/>
              </a:spcBef>
              <a:defRPr sz="4000"/>
            </a:pPr>
            <a:r>
              <a:rPr b="1"/>
              <a:t>→ First time where average citizens were involved into the decision-making concerning a new technology</a:t>
            </a:r>
          </a:p>
        </p:txBody>
      </p:sp>
      <p:pic>
        <p:nvPicPr>
          <p:cNvPr id="312" name="logo.png"/>
          <p:cNvPicPr>
            <a:picLocks noChangeAspect="1"/>
          </p:cNvPicPr>
          <p:nvPr/>
        </p:nvPicPr>
        <p:blipFill>
          <a:blip r:embed="rId4">
            <a:extLst/>
          </a:blip>
          <a:stretch>
            <a:fillRect/>
          </a:stretch>
        </p:blipFill>
        <p:spPr>
          <a:xfrm>
            <a:off x="20271074" y="386757"/>
            <a:ext cx="3452527" cy="1404028"/>
          </a:xfrm>
          <a:prstGeom prst="rect">
            <a:avLst/>
          </a:prstGeom>
          <a:ln w="12700">
            <a:miter lim="400000"/>
          </a:ln>
        </p:spPr>
      </p:pic>
      <p:sp>
        <p:nvSpPr>
          <p:cNvPr id="313" name="Shape 313"/>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4" name="Shape 314"/>
          <p:cNvSpPr txBox="1"/>
          <p:nvPr/>
        </p:nvSpPr>
        <p:spPr>
          <a:xfrm>
            <a:off x="1270000" y="812800"/>
            <a:ext cx="21844000" cy="15574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lnSpc>
                <a:spcPct val="80000"/>
              </a:lnSpc>
              <a:defRPr spc="-252" sz="8400">
                <a:gradFill flip="none" rotWithShape="1">
                  <a:gsLst>
                    <a:gs pos="0">
                      <a:schemeClr val="accent1">
                        <a:lumOff val="13575"/>
                      </a:schemeClr>
                    </a:gs>
                    <a:gs pos="100000">
                      <a:schemeClr val="accent1">
                        <a:hueOff val="381599"/>
                        <a:lumOff val="-17182"/>
                      </a:schemeClr>
                    </a:gs>
                  </a:gsLst>
                  <a:lin ang="3960000" scaled="0"/>
                </a:gradFill>
                <a:latin typeface="+mn-lt"/>
                <a:ea typeface="+mn-ea"/>
                <a:cs typeface="+mn-cs"/>
                <a:sym typeface="Avenir Next Demi Bold"/>
              </a:defRPr>
            </a:lvl1pPr>
          </a:lstStyle>
          <a:p>
            <a:pPr/>
            <a:r>
              <a:t>III. From a close to a public debate </a:t>
            </a:r>
          </a:p>
        </p:txBody>
      </p:sp>
      <p:sp>
        <p:nvSpPr>
          <p:cNvPr id="315" name="Shape 315"/>
          <p:cNvSpPr txBox="1"/>
          <p:nvPr/>
        </p:nvSpPr>
        <p:spPr>
          <a:xfrm>
            <a:off x="1270000" y="2133600"/>
            <a:ext cx="21844000" cy="101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08990">
              <a:defRPr sz="5292">
                <a:latin typeface="Avenir Next Medium"/>
                <a:ea typeface="Avenir Next Medium"/>
                <a:cs typeface="Avenir Next Medium"/>
                <a:sym typeface="Avenir Next Medium"/>
              </a:defRPr>
            </a:lvl1pPr>
          </a:lstStyle>
          <a:p>
            <a:pPr/>
            <a:r>
              <a:t>Cambridge Experimentation Review Board </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7" name="image.png"/>
          <p:cNvPicPr>
            <a:picLocks noChangeAspect="1"/>
          </p:cNvPicPr>
          <p:nvPr/>
        </p:nvPicPr>
        <p:blipFill>
          <a:blip r:embed="rId2">
            <a:extLst/>
          </a:blip>
          <a:stretch>
            <a:fillRect/>
          </a:stretch>
        </p:blipFill>
        <p:spPr>
          <a:xfrm>
            <a:off x="431800" y="3835400"/>
            <a:ext cx="11323806" cy="6032500"/>
          </a:xfrm>
          <a:prstGeom prst="rect">
            <a:avLst/>
          </a:prstGeom>
          <a:ln w="25400">
            <a:solidFill>
              <a:srgbClr val="000000"/>
            </a:solidFill>
            <a:miter lim="400000"/>
          </a:ln>
          <a:effectLst>
            <a:outerShdw sx="100000" sy="100000" kx="0" ky="0" algn="b" rotWithShape="0" blurRad="127000" dist="76200" dir="2700000">
              <a:srgbClr val="000000">
                <a:alpha val="0"/>
              </a:srgbClr>
            </a:outerShdw>
          </a:effectLst>
        </p:spPr>
      </p:pic>
      <p:sp>
        <p:nvSpPr>
          <p:cNvPr id="318" name="Shape 318"/>
          <p:cNvSpPr txBox="1"/>
          <p:nvPr/>
        </p:nvSpPr>
        <p:spPr>
          <a:xfrm>
            <a:off x="5302250" y="11226800"/>
            <a:ext cx="2120900" cy="965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5000"/>
            </a:lvl1pPr>
          </a:lstStyle>
          <a:p>
            <a:pPr/>
            <a:r>
              <a:t>1975</a:t>
            </a:r>
          </a:p>
        </p:txBody>
      </p:sp>
      <p:pic>
        <p:nvPicPr>
          <p:cNvPr id="319" name="image.png"/>
          <p:cNvPicPr>
            <a:picLocks noChangeAspect="1"/>
          </p:cNvPicPr>
          <p:nvPr/>
        </p:nvPicPr>
        <p:blipFill>
          <a:blip r:embed="rId3">
            <a:extLst/>
          </a:blip>
          <a:stretch>
            <a:fillRect/>
          </a:stretch>
        </p:blipFill>
        <p:spPr>
          <a:xfrm>
            <a:off x="15468600" y="3832904"/>
            <a:ext cx="8108969" cy="6032501"/>
          </a:xfrm>
          <a:prstGeom prst="rect">
            <a:avLst/>
          </a:prstGeom>
          <a:ln w="12700">
            <a:solidFill>
              <a:srgbClr val="000000"/>
            </a:solidFill>
            <a:miter lim="400000"/>
          </a:ln>
        </p:spPr>
      </p:pic>
      <p:sp>
        <p:nvSpPr>
          <p:cNvPr id="320" name="Shape 320"/>
          <p:cNvSpPr txBox="1"/>
          <p:nvPr/>
        </p:nvSpPr>
        <p:spPr>
          <a:xfrm>
            <a:off x="18726150" y="11163300"/>
            <a:ext cx="1587500" cy="96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lvl1pPr>
          </a:lstStyle>
          <a:p>
            <a:pPr/>
            <a:r>
              <a:t>1993</a:t>
            </a:r>
          </a:p>
        </p:txBody>
      </p:sp>
      <p:sp>
        <p:nvSpPr>
          <p:cNvPr id="321" name="Shape 321"/>
          <p:cNvSpPr txBox="1"/>
          <p:nvPr>
            <p:ph type="title"/>
          </p:nvPr>
        </p:nvSpPr>
        <p:spPr>
          <a:xfrm>
            <a:off x="1270000" y="812800"/>
            <a:ext cx="21844000" cy="1557437"/>
          </a:xfrm>
          <a:prstGeom prst="rect">
            <a:avLst/>
          </a:prstGeom>
        </p:spPr>
        <p:txBody>
          <a:bodyPr/>
          <a:lstStyle/>
          <a:p>
            <a:pPr/>
            <a:r>
              <a:t>IV. Further expansion</a:t>
            </a:r>
          </a:p>
        </p:txBody>
      </p:sp>
      <p:sp>
        <p:nvSpPr>
          <p:cNvPr id="322" name="Shape 322"/>
          <p:cNvSpPr txBox="1"/>
          <p:nvPr/>
        </p:nvSpPr>
        <p:spPr>
          <a:xfrm>
            <a:off x="1270000" y="2113438"/>
            <a:ext cx="21844000" cy="10361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defRPr sz="5400">
                <a:latin typeface="Avenir Next Medium"/>
                <a:ea typeface="Avenir Next Medium"/>
                <a:cs typeface="Avenir Next Medium"/>
                <a:sym typeface="Avenir Next Medium"/>
              </a:defRPr>
            </a:lvl1pPr>
          </a:lstStyle>
          <a:p>
            <a:pPr/>
            <a:r>
              <a:t>Nobel prices</a:t>
            </a:r>
          </a:p>
        </p:txBody>
      </p:sp>
      <p:sp>
        <p:nvSpPr>
          <p:cNvPr id="323" name="Shape 323"/>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5" name="image.png"/>
          <p:cNvPicPr>
            <a:picLocks noChangeAspect="1"/>
          </p:cNvPicPr>
          <p:nvPr/>
        </p:nvPicPr>
        <p:blipFill>
          <a:blip r:embed="rId2">
            <a:extLst/>
          </a:blip>
          <a:stretch>
            <a:fillRect/>
          </a:stretch>
        </p:blipFill>
        <p:spPr>
          <a:xfrm>
            <a:off x="14046458" y="4931521"/>
            <a:ext cx="11353801" cy="4172522"/>
          </a:xfrm>
          <a:prstGeom prst="rect">
            <a:avLst/>
          </a:prstGeom>
          <a:ln w="12700">
            <a:miter lim="400000"/>
          </a:ln>
        </p:spPr>
      </p:pic>
      <p:pic>
        <p:nvPicPr>
          <p:cNvPr id="326" name="image.png"/>
          <p:cNvPicPr>
            <a:picLocks noChangeAspect="1"/>
          </p:cNvPicPr>
          <p:nvPr/>
        </p:nvPicPr>
        <p:blipFill>
          <a:blip r:embed="rId3">
            <a:extLst/>
          </a:blip>
          <a:stretch>
            <a:fillRect/>
          </a:stretch>
        </p:blipFill>
        <p:spPr>
          <a:xfrm>
            <a:off x="1143000" y="3492500"/>
            <a:ext cx="9652000" cy="6032500"/>
          </a:xfrm>
          <a:prstGeom prst="rect">
            <a:avLst/>
          </a:prstGeom>
          <a:ln w="12700">
            <a:miter lim="400000"/>
          </a:ln>
        </p:spPr>
      </p:pic>
      <p:sp>
        <p:nvSpPr>
          <p:cNvPr id="327" name="Shape 327"/>
          <p:cNvSpPr txBox="1"/>
          <p:nvPr/>
        </p:nvSpPr>
        <p:spPr>
          <a:xfrm>
            <a:off x="5175250" y="11125200"/>
            <a:ext cx="1587500" cy="96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lvl1pPr>
          </a:lstStyle>
          <a:p>
            <a:pPr/>
            <a:r>
              <a:t>1976</a:t>
            </a:r>
          </a:p>
        </p:txBody>
      </p:sp>
      <p:sp>
        <p:nvSpPr>
          <p:cNvPr id="328" name="Shape 328"/>
          <p:cNvSpPr txBox="1"/>
          <p:nvPr/>
        </p:nvSpPr>
        <p:spPr>
          <a:xfrm>
            <a:off x="17748250" y="11125200"/>
            <a:ext cx="1587500" cy="96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lvl1pPr>
          </a:lstStyle>
          <a:p>
            <a:pPr/>
            <a:r>
              <a:t>1979</a:t>
            </a:r>
          </a:p>
        </p:txBody>
      </p:sp>
      <p:sp>
        <p:nvSpPr>
          <p:cNvPr id="329" name="Shape 329"/>
          <p:cNvSpPr txBox="1"/>
          <p:nvPr>
            <p:ph type="title"/>
          </p:nvPr>
        </p:nvSpPr>
        <p:spPr>
          <a:xfrm>
            <a:off x="1270000" y="812800"/>
            <a:ext cx="21844000" cy="1557437"/>
          </a:xfrm>
          <a:prstGeom prst="rect">
            <a:avLst/>
          </a:prstGeom>
        </p:spPr>
        <p:txBody>
          <a:bodyPr/>
          <a:lstStyle/>
          <a:p>
            <a:pPr/>
            <a:r>
              <a:t>IV. Further expansion</a:t>
            </a:r>
          </a:p>
        </p:txBody>
      </p:sp>
      <p:sp>
        <p:nvSpPr>
          <p:cNvPr id="330" name="Shape 330"/>
          <p:cNvSpPr txBox="1"/>
          <p:nvPr/>
        </p:nvSpPr>
        <p:spPr>
          <a:xfrm>
            <a:off x="1270000" y="2133600"/>
            <a:ext cx="21844000" cy="101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08990">
              <a:defRPr sz="5292">
                <a:latin typeface="Avenir Next Medium"/>
                <a:ea typeface="Avenir Next Medium"/>
                <a:cs typeface="Avenir Next Medium"/>
                <a:sym typeface="Avenir Next Medium"/>
              </a:defRPr>
            </a:lvl1pPr>
          </a:lstStyle>
          <a:p>
            <a:pPr/>
            <a:r>
              <a:t>Creation of research centers </a:t>
            </a:r>
          </a:p>
        </p:txBody>
      </p:sp>
      <p:sp>
        <p:nvSpPr>
          <p:cNvPr id="331" name="Shape 331"/>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Shape 159"/>
          <p:cNvSpPr txBox="1"/>
          <p:nvPr>
            <p:ph type="title"/>
          </p:nvPr>
        </p:nvSpPr>
        <p:spPr>
          <a:prstGeom prst="rect">
            <a:avLst/>
          </a:prstGeom>
        </p:spPr>
        <p:txBody>
          <a:bodyPr/>
          <a:lstStyle>
            <a:lvl1pPr>
              <a:defRPr>
                <a:gradFill flip="none" rotWithShape="1">
                  <a:gsLst>
                    <a:gs pos="0">
                      <a:schemeClr val="accent1">
                        <a:lumOff val="13575"/>
                      </a:schemeClr>
                    </a:gs>
                    <a:gs pos="100000">
                      <a:schemeClr val="accent1">
                        <a:hueOff val="381599"/>
                        <a:lumOff val="-17182"/>
                      </a:schemeClr>
                    </a:gs>
                  </a:gsLst>
                  <a:lin ang="3960000" scaled="0"/>
                </a:gradFill>
              </a:defRPr>
            </a:lvl1pPr>
          </a:lstStyle>
          <a:p>
            <a:pPr/>
            <a:r>
              <a:t>Industrial context</a:t>
            </a:r>
          </a:p>
        </p:txBody>
      </p:sp>
      <p:sp>
        <p:nvSpPr>
          <p:cNvPr id="160" name="Shape 160"/>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An innovative period </a:t>
            </a:r>
          </a:p>
        </p:txBody>
      </p:sp>
      <p:sp>
        <p:nvSpPr>
          <p:cNvPr id="161" name="Shape 161"/>
          <p:cNvSpPr txBox="1"/>
          <p:nvPr>
            <p:ph type="body" idx="1"/>
          </p:nvPr>
        </p:nvSpPr>
        <p:spPr>
          <a:prstGeom prst="rect">
            <a:avLst/>
          </a:prstGeom>
        </p:spPr>
        <p:txBody>
          <a:bodyPr/>
          <a:lstStyle/>
          <a:p>
            <a:pPr/>
            <a:r>
              <a:t>A desire to </a:t>
            </a:r>
            <a:r>
              <a:rPr>
                <a:solidFill>
                  <a:schemeClr val="accent1">
                    <a:lumOff val="13575"/>
                  </a:schemeClr>
                </a:solidFill>
              </a:rPr>
              <a:t>innovate</a:t>
            </a:r>
            <a:r>
              <a:t> </a:t>
            </a:r>
          </a:p>
          <a:p>
            <a:pPr/>
            <a:r>
              <a:t>Source of angel investing and venture capital</a:t>
            </a:r>
          </a:p>
          <a:p>
            <a:pPr/>
            <a:r>
              <a:t>Source of skilled managers, entrepreneurs and mentors to support innovation </a:t>
            </a:r>
          </a:p>
          <a:p>
            <a:pPr/>
            <a:r>
              <a:t>Critical for the formation of new firms and industries in </a:t>
            </a:r>
            <a:r>
              <a:rPr>
                <a:solidFill>
                  <a:schemeClr val="accent1">
                    <a:lumOff val="13575"/>
                  </a:schemeClr>
                </a:solidFill>
              </a:rPr>
              <a:t>biotechnology</a:t>
            </a:r>
            <a:r>
              <a:t> </a:t>
            </a:r>
          </a:p>
        </p:txBody>
      </p:sp>
      <p:pic>
        <p:nvPicPr>
          <p:cNvPr id="162" name="logo.png"/>
          <p:cNvPicPr>
            <a:picLocks noChangeAspect="1"/>
          </p:cNvPicPr>
          <p:nvPr/>
        </p:nvPicPr>
        <p:blipFill>
          <a:blip r:embed="rId2">
            <a:extLst/>
          </a:blip>
          <a:stretch>
            <a:fillRect/>
          </a:stretch>
        </p:blipFill>
        <p:spPr>
          <a:xfrm>
            <a:off x="20271074" y="412157"/>
            <a:ext cx="3452527" cy="1404028"/>
          </a:xfrm>
          <a:prstGeom prst="rect">
            <a:avLst/>
          </a:prstGeom>
          <a:ln w="12700">
            <a:miter lim="400000"/>
          </a:ln>
        </p:spPr>
      </p:pic>
      <p:sp>
        <p:nvSpPr>
          <p:cNvPr id="163" name="Shape 163"/>
          <p:cNvSpPr txBox="1"/>
          <p:nvPr>
            <p:ph type="sldNum" sz="quarter" idx="4294967295"/>
          </p:nvPr>
        </p:nvSpPr>
        <p:spPr>
          <a:xfrm>
            <a:off x="12047474" y="13065506"/>
            <a:ext cx="276353" cy="4826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3" name="image.png"/>
          <p:cNvPicPr>
            <a:picLocks noChangeAspect="1"/>
          </p:cNvPicPr>
          <p:nvPr/>
        </p:nvPicPr>
        <p:blipFill>
          <a:blip r:embed="rId2">
            <a:extLst/>
          </a:blip>
          <a:srcRect l="0" t="0" r="0" b="0"/>
          <a:stretch>
            <a:fillRect/>
          </a:stretch>
        </p:blipFill>
        <p:spPr>
          <a:xfrm>
            <a:off x="1854200" y="4571953"/>
            <a:ext cx="7557542" cy="5029201"/>
          </a:xfrm>
          <a:prstGeom prst="rect">
            <a:avLst/>
          </a:prstGeom>
          <a:ln w="12700">
            <a:miter lim="400000"/>
          </a:ln>
        </p:spPr>
      </p:pic>
      <p:pic>
        <p:nvPicPr>
          <p:cNvPr id="334" name="image.png"/>
          <p:cNvPicPr>
            <a:picLocks noChangeAspect="1"/>
          </p:cNvPicPr>
          <p:nvPr/>
        </p:nvPicPr>
        <p:blipFill>
          <a:blip r:embed="rId3">
            <a:extLst/>
          </a:blip>
          <a:stretch>
            <a:fillRect/>
          </a:stretch>
        </p:blipFill>
        <p:spPr>
          <a:xfrm>
            <a:off x="1546740" y="9125834"/>
            <a:ext cx="3302001" cy="1155701"/>
          </a:xfrm>
          <a:prstGeom prst="rect">
            <a:avLst/>
          </a:prstGeom>
          <a:ln w="12700">
            <a:miter lim="400000"/>
          </a:ln>
        </p:spPr>
      </p:pic>
      <p:pic>
        <p:nvPicPr>
          <p:cNvPr id="335" name="image.png"/>
          <p:cNvPicPr>
            <a:picLocks noChangeAspect="1"/>
          </p:cNvPicPr>
          <p:nvPr/>
        </p:nvPicPr>
        <p:blipFill>
          <a:blip r:embed="rId4">
            <a:extLst/>
          </a:blip>
          <a:stretch>
            <a:fillRect/>
          </a:stretch>
        </p:blipFill>
        <p:spPr>
          <a:xfrm>
            <a:off x="6405520" y="8196673"/>
            <a:ext cx="3924301" cy="2070101"/>
          </a:xfrm>
          <a:prstGeom prst="rect">
            <a:avLst/>
          </a:prstGeom>
          <a:ln w="12700">
            <a:miter lim="400000"/>
          </a:ln>
        </p:spPr>
      </p:pic>
      <p:pic>
        <p:nvPicPr>
          <p:cNvPr id="336" name="image.png"/>
          <p:cNvPicPr>
            <a:picLocks noChangeAspect="1"/>
          </p:cNvPicPr>
          <p:nvPr/>
        </p:nvPicPr>
        <p:blipFill>
          <a:blip r:embed="rId5">
            <a:extLst/>
          </a:blip>
          <a:stretch>
            <a:fillRect/>
          </a:stretch>
        </p:blipFill>
        <p:spPr>
          <a:xfrm>
            <a:off x="14097000" y="6248400"/>
            <a:ext cx="8901092" cy="4762500"/>
          </a:xfrm>
          <a:prstGeom prst="rect">
            <a:avLst/>
          </a:prstGeom>
          <a:ln w="12700">
            <a:miter lim="400000"/>
          </a:ln>
        </p:spPr>
      </p:pic>
      <p:sp>
        <p:nvSpPr>
          <p:cNvPr id="337" name="Shape 337"/>
          <p:cNvSpPr txBox="1"/>
          <p:nvPr/>
        </p:nvSpPr>
        <p:spPr>
          <a:xfrm>
            <a:off x="2068479" y="4216400"/>
            <a:ext cx="8051801" cy="96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lvl1pPr>
          </a:lstStyle>
          <a:p>
            <a:pPr/>
            <a:r>
              <a:t>Creation of new companies</a:t>
            </a:r>
          </a:p>
        </p:txBody>
      </p:sp>
      <p:sp>
        <p:nvSpPr>
          <p:cNvPr id="338" name="Shape 338"/>
          <p:cNvSpPr txBox="1"/>
          <p:nvPr/>
        </p:nvSpPr>
        <p:spPr>
          <a:xfrm>
            <a:off x="14663949" y="4216400"/>
            <a:ext cx="7261226" cy="96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lvl1pPr>
          </a:lstStyle>
          <a:p>
            <a:pPr/>
            <a:r>
              <a:t>Creation of Organization</a:t>
            </a:r>
          </a:p>
        </p:txBody>
      </p:sp>
      <p:sp>
        <p:nvSpPr>
          <p:cNvPr id="339" name="Shape 339"/>
          <p:cNvSpPr txBox="1"/>
          <p:nvPr>
            <p:ph type="title"/>
          </p:nvPr>
        </p:nvSpPr>
        <p:spPr>
          <a:xfrm>
            <a:off x="1270000" y="812800"/>
            <a:ext cx="21844000" cy="1557437"/>
          </a:xfrm>
          <a:prstGeom prst="rect">
            <a:avLst/>
          </a:prstGeom>
        </p:spPr>
        <p:txBody>
          <a:bodyPr/>
          <a:lstStyle/>
          <a:p>
            <a:pPr/>
            <a:r>
              <a:t>IV. Further expansion</a:t>
            </a:r>
          </a:p>
        </p:txBody>
      </p:sp>
      <p:sp>
        <p:nvSpPr>
          <p:cNvPr id="340" name="Shape 340"/>
          <p:cNvSpPr txBox="1"/>
          <p:nvPr/>
        </p:nvSpPr>
        <p:spPr>
          <a:xfrm>
            <a:off x="1270000" y="2133600"/>
            <a:ext cx="21844000" cy="101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08990">
              <a:defRPr sz="5292">
                <a:latin typeface="Avenir Next Medium"/>
                <a:ea typeface="Avenir Next Medium"/>
                <a:cs typeface="Avenir Next Medium"/>
                <a:sym typeface="Avenir Next Medium"/>
              </a:defRPr>
            </a:lvl1pPr>
          </a:lstStyle>
          <a:p>
            <a:pPr/>
            <a:r>
              <a:t>Evolution of the rDNA industry</a:t>
            </a:r>
          </a:p>
        </p:txBody>
      </p:sp>
      <p:sp>
        <p:nvSpPr>
          <p:cNvPr id="341" name="Shape 341"/>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Shape 343"/>
          <p:cNvSpPr txBox="1"/>
          <p:nvPr/>
        </p:nvSpPr>
        <p:spPr>
          <a:xfrm>
            <a:off x="310236" y="5702299"/>
            <a:ext cx="23763529" cy="2311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6400">
                <a:latin typeface="Avenir Next Medium"/>
                <a:ea typeface="Avenir Next Medium"/>
                <a:cs typeface="Avenir Next Medium"/>
                <a:sym typeface="Avenir Next Medium"/>
              </a:defRPr>
            </a:pPr>
            <a:r>
              <a:t>« MIT is all the stronger </a:t>
            </a:r>
          </a:p>
          <a:p>
            <a:pPr>
              <a:defRPr sz="6400">
                <a:latin typeface="Avenir Next Medium"/>
                <a:ea typeface="Avenir Next Medium"/>
                <a:cs typeface="Avenir Next Medium"/>
                <a:sym typeface="Avenir Next Medium"/>
              </a:defRPr>
            </a:pPr>
            <a:r>
              <a:t>for having close and constructive relationships with the wider. » </a:t>
            </a:r>
          </a:p>
        </p:txBody>
      </p:sp>
      <p:sp>
        <p:nvSpPr>
          <p:cNvPr id="344" name="Shape 344"/>
          <p:cNvSpPr txBox="1"/>
          <p:nvPr>
            <p:ph type="title"/>
          </p:nvPr>
        </p:nvSpPr>
        <p:spPr>
          <a:xfrm>
            <a:off x="1270000" y="812800"/>
            <a:ext cx="21844000" cy="1557437"/>
          </a:xfrm>
          <a:prstGeom prst="rect">
            <a:avLst/>
          </a:prstGeom>
        </p:spPr>
        <p:txBody>
          <a:bodyPr/>
          <a:lstStyle/>
          <a:p>
            <a:pPr/>
            <a:r>
              <a:t>IV. Further expansion</a:t>
            </a:r>
          </a:p>
        </p:txBody>
      </p:sp>
      <p:sp>
        <p:nvSpPr>
          <p:cNvPr id="345" name="Shape 345"/>
          <p:cNvSpPr txBox="1"/>
          <p:nvPr/>
        </p:nvSpPr>
        <p:spPr>
          <a:xfrm>
            <a:off x="1270000" y="2133600"/>
            <a:ext cx="21844000" cy="101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08990">
              <a:defRPr sz="5292">
                <a:latin typeface="Avenir Next Medium"/>
                <a:ea typeface="Avenir Next Medium"/>
                <a:cs typeface="Avenir Next Medium"/>
                <a:sym typeface="Avenir Next Medium"/>
              </a:defRPr>
            </a:lvl1pPr>
          </a:lstStyle>
          <a:p>
            <a:pPr/>
            <a:r>
              <a:t>Author’s conclusion</a:t>
            </a:r>
          </a:p>
        </p:txBody>
      </p:sp>
      <p:sp>
        <p:nvSpPr>
          <p:cNvPr id="346" name="Shape 346"/>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8" name="logo.png"/>
          <p:cNvPicPr>
            <a:picLocks noChangeAspect="1"/>
          </p:cNvPicPr>
          <p:nvPr/>
        </p:nvPicPr>
        <p:blipFill>
          <a:blip r:embed="rId2">
            <a:extLst/>
          </a:blip>
          <a:stretch>
            <a:fillRect/>
          </a:stretch>
        </p:blipFill>
        <p:spPr>
          <a:xfrm>
            <a:off x="20271074" y="386757"/>
            <a:ext cx="3452527" cy="1404028"/>
          </a:xfrm>
          <a:prstGeom prst="rect">
            <a:avLst/>
          </a:prstGeom>
          <a:ln w="12700">
            <a:miter lim="400000"/>
          </a:ln>
        </p:spPr>
      </p:pic>
      <p:sp>
        <p:nvSpPr>
          <p:cNvPr id="349" name="Shape 349"/>
          <p:cNvSpPr/>
          <p:nvPr/>
        </p:nvSpPr>
        <p:spPr>
          <a:xfrm>
            <a:off x="3619500" y="3835400"/>
            <a:ext cx="5867400" cy="2921000"/>
          </a:xfrm>
          <a:prstGeom prst="ellipse">
            <a:avLst/>
          </a:prstGeom>
          <a:solidFill>
            <a:srgbClr val="D5D5D5"/>
          </a:solidFill>
          <a:ln w="12700">
            <a:solidFill>
              <a:srgbClr val="000000"/>
            </a:solidFill>
            <a:miter lim="400000"/>
          </a:ln>
        </p:spPr>
        <p:txBody>
          <a:bodyPr lIns="50800" tIns="50800" rIns="50800" bIns="50800" anchor="ctr"/>
          <a:lstStyle/>
          <a:p>
            <a:pPr defTabSz="457200">
              <a:defRPr sz="3200">
                <a:solidFill>
                  <a:srgbClr val="FFFFFF"/>
                </a:solidFill>
                <a:latin typeface="Avenir Next Medium"/>
                <a:ea typeface="Avenir Next Medium"/>
                <a:cs typeface="Avenir Next Medium"/>
                <a:sym typeface="Avenir Next Medium"/>
              </a:defRPr>
            </a:pPr>
          </a:p>
        </p:txBody>
      </p:sp>
      <p:sp>
        <p:nvSpPr>
          <p:cNvPr id="350" name="Shape 350"/>
          <p:cNvSpPr/>
          <p:nvPr/>
        </p:nvSpPr>
        <p:spPr>
          <a:xfrm>
            <a:off x="14465300" y="3835400"/>
            <a:ext cx="5867400" cy="2921000"/>
          </a:xfrm>
          <a:prstGeom prst="ellipse">
            <a:avLst/>
          </a:prstGeom>
          <a:solidFill>
            <a:srgbClr val="D5D5D5"/>
          </a:solidFill>
          <a:ln w="12700">
            <a:solidFill>
              <a:srgbClr val="000000"/>
            </a:solidFill>
            <a:miter lim="400000"/>
          </a:ln>
        </p:spPr>
        <p:txBody>
          <a:bodyPr lIns="50800" tIns="50800" rIns="50800" bIns="50800" anchor="ctr"/>
          <a:lstStyle/>
          <a:p>
            <a:pPr defTabSz="457200">
              <a:defRPr sz="3200">
                <a:solidFill>
                  <a:srgbClr val="FFFFFF"/>
                </a:solidFill>
                <a:latin typeface="Avenir Next Medium"/>
                <a:ea typeface="Avenir Next Medium"/>
                <a:cs typeface="Avenir Next Medium"/>
                <a:sym typeface="Avenir Next Medium"/>
              </a:defRPr>
            </a:pPr>
          </a:p>
        </p:txBody>
      </p:sp>
      <p:sp>
        <p:nvSpPr>
          <p:cNvPr id="351" name="Shape 351"/>
          <p:cNvSpPr/>
          <p:nvPr/>
        </p:nvSpPr>
        <p:spPr>
          <a:xfrm>
            <a:off x="9055100" y="8712200"/>
            <a:ext cx="5867400" cy="2921000"/>
          </a:xfrm>
          <a:prstGeom prst="ellipse">
            <a:avLst/>
          </a:prstGeom>
          <a:solidFill>
            <a:srgbClr val="D5D5D5"/>
          </a:solidFill>
          <a:ln w="12700">
            <a:solidFill>
              <a:srgbClr val="000000"/>
            </a:solidFill>
            <a:miter lim="400000"/>
          </a:ln>
        </p:spPr>
        <p:txBody>
          <a:bodyPr lIns="50800" tIns="50800" rIns="50800" bIns="50800" anchor="ctr"/>
          <a:lstStyle/>
          <a:p>
            <a:pPr defTabSz="457200">
              <a:defRPr sz="3200">
                <a:solidFill>
                  <a:srgbClr val="FFFFFF"/>
                </a:solidFill>
                <a:latin typeface="Avenir Next Medium"/>
                <a:ea typeface="Avenir Next Medium"/>
                <a:cs typeface="Avenir Next Medium"/>
                <a:sym typeface="Avenir Next Medium"/>
              </a:defRPr>
            </a:pPr>
          </a:p>
        </p:txBody>
      </p:sp>
      <p:sp>
        <p:nvSpPr>
          <p:cNvPr id="352" name="Shape 352"/>
          <p:cNvSpPr/>
          <p:nvPr/>
        </p:nvSpPr>
        <p:spPr>
          <a:xfrm flipV="1">
            <a:off x="14262575" y="6764364"/>
            <a:ext cx="1613389" cy="2352480"/>
          </a:xfrm>
          <a:prstGeom prst="line">
            <a:avLst/>
          </a:prstGeom>
          <a:ln w="63500">
            <a:solidFill>
              <a:srgbClr val="000000"/>
            </a:solidFill>
            <a:miter lim="400000"/>
            <a:headEnd type="triangle"/>
            <a:tailEnd type="triangle"/>
          </a:ln>
        </p:spPr>
        <p:txBody>
          <a:bodyPr lIns="50800" tIns="50800" rIns="50800" bIns="50800" anchor="ctr"/>
          <a:lstStyle/>
          <a:p>
            <a:pPr/>
          </a:p>
        </p:txBody>
      </p:sp>
      <p:sp>
        <p:nvSpPr>
          <p:cNvPr id="353" name="Shape 353"/>
          <p:cNvSpPr/>
          <p:nvPr/>
        </p:nvSpPr>
        <p:spPr>
          <a:xfrm flipH="1" flipV="1">
            <a:off x="7914970" y="6961197"/>
            <a:ext cx="1578517" cy="2181274"/>
          </a:xfrm>
          <a:prstGeom prst="line">
            <a:avLst/>
          </a:prstGeom>
          <a:ln w="63500">
            <a:solidFill>
              <a:srgbClr val="000000"/>
            </a:solidFill>
            <a:miter lim="400000"/>
            <a:headEnd type="triangle"/>
            <a:tailEnd type="triangle"/>
          </a:ln>
        </p:spPr>
        <p:txBody>
          <a:bodyPr lIns="50800" tIns="50800" rIns="50800" bIns="50800" anchor="ctr"/>
          <a:lstStyle/>
          <a:p>
            <a:pPr/>
          </a:p>
        </p:txBody>
      </p:sp>
      <p:sp>
        <p:nvSpPr>
          <p:cNvPr id="354" name="Shape 354"/>
          <p:cNvSpPr/>
          <p:nvPr/>
        </p:nvSpPr>
        <p:spPr>
          <a:xfrm flipV="1">
            <a:off x="9674911" y="5335449"/>
            <a:ext cx="4660678" cy="45565"/>
          </a:xfrm>
          <a:prstGeom prst="line">
            <a:avLst/>
          </a:prstGeom>
          <a:ln w="63500">
            <a:solidFill>
              <a:srgbClr val="000000"/>
            </a:solidFill>
            <a:miter lim="400000"/>
            <a:headEnd type="triangle"/>
            <a:tailEnd type="triangle"/>
          </a:ln>
        </p:spPr>
        <p:txBody>
          <a:bodyPr lIns="50800" tIns="50800" rIns="50800" bIns="50800" anchor="ctr"/>
          <a:lstStyle/>
          <a:p>
            <a:pPr/>
          </a:p>
        </p:txBody>
      </p:sp>
      <p:sp>
        <p:nvSpPr>
          <p:cNvPr id="355" name="Shape 355"/>
          <p:cNvSpPr txBox="1"/>
          <p:nvPr/>
        </p:nvSpPr>
        <p:spPr>
          <a:xfrm>
            <a:off x="5170931" y="4787899"/>
            <a:ext cx="2764537"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latin typeface="Proxima Nova"/>
                <a:ea typeface="Proxima Nova"/>
                <a:cs typeface="Proxima Nova"/>
                <a:sym typeface="Proxima Nova"/>
              </a:defRPr>
            </a:lvl1pPr>
          </a:lstStyle>
          <a:p>
            <a:pPr/>
            <a:r>
              <a:t>Science</a:t>
            </a:r>
          </a:p>
        </p:txBody>
      </p:sp>
      <p:sp>
        <p:nvSpPr>
          <p:cNvPr id="356" name="Shape 356"/>
          <p:cNvSpPr txBox="1"/>
          <p:nvPr/>
        </p:nvSpPr>
        <p:spPr>
          <a:xfrm>
            <a:off x="10918951" y="9664699"/>
            <a:ext cx="2139697"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latin typeface="Proxima Nova"/>
                <a:ea typeface="Proxima Nova"/>
                <a:cs typeface="Proxima Nova"/>
                <a:sym typeface="Proxima Nova"/>
              </a:defRPr>
            </a:lvl1pPr>
          </a:lstStyle>
          <a:p>
            <a:pPr/>
            <a:r>
              <a:t>Public</a:t>
            </a:r>
          </a:p>
        </p:txBody>
      </p:sp>
      <p:sp>
        <p:nvSpPr>
          <p:cNvPr id="357" name="Shape 357"/>
          <p:cNvSpPr txBox="1"/>
          <p:nvPr/>
        </p:nvSpPr>
        <p:spPr>
          <a:xfrm>
            <a:off x="16170275" y="4698999"/>
            <a:ext cx="2457451"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latin typeface="Proxima Nova"/>
                <a:ea typeface="Proxima Nova"/>
                <a:cs typeface="Proxima Nova"/>
                <a:sym typeface="Proxima Nova"/>
              </a:defRPr>
            </a:lvl1pPr>
          </a:lstStyle>
          <a:p>
            <a:pPr/>
            <a:r>
              <a:t>Politics</a:t>
            </a:r>
          </a:p>
        </p:txBody>
      </p:sp>
      <p:sp>
        <p:nvSpPr>
          <p:cNvPr id="358" name="Shape 358"/>
          <p:cNvSpPr txBox="1"/>
          <p:nvPr/>
        </p:nvSpPr>
        <p:spPr>
          <a:xfrm>
            <a:off x="10129520" y="6629400"/>
            <a:ext cx="3489961" cy="96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5000">
                <a:solidFill>
                  <a:schemeClr val="accent5"/>
                </a:solidFill>
              </a:defRPr>
            </a:lvl1pPr>
          </a:lstStyle>
          <a:p>
            <a:pPr/>
            <a:r>
              <a:t>rDNA Ethic</a:t>
            </a:r>
          </a:p>
        </p:txBody>
      </p:sp>
      <p:sp>
        <p:nvSpPr>
          <p:cNvPr id="359" name="Shape 359"/>
          <p:cNvSpPr txBox="1"/>
          <p:nvPr>
            <p:ph type="title" idx="4294967295"/>
          </p:nvPr>
        </p:nvSpPr>
        <p:spPr>
          <a:xfrm>
            <a:off x="1270000" y="838200"/>
            <a:ext cx="15621000" cy="1549400"/>
          </a:xfrm>
          <a:prstGeom prst="rect">
            <a:avLst/>
          </a:prstGeom>
        </p:spPr>
        <p:txBody>
          <a:bodyPr/>
          <a:lstStyle>
            <a:lvl1pPr algn="l" defTabSz="817244">
              <a:defRPr spc="-249" sz="8316">
                <a:gradFill flip="none" rotWithShape="1">
                  <a:gsLst>
                    <a:gs pos="0">
                      <a:schemeClr val="accent1">
                        <a:lumOff val="13575"/>
                      </a:schemeClr>
                    </a:gs>
                    <a:gs pos="100000">
                      <a:schemeClr val="accent1">
                        <a:hueOff val="381599"/>
                        <a:lumOff val="-17182"/>
                      </a:schemeClr>
                    </a:gs>
                  </a:gsLst>
                  <a:lin ang="3960000" scaled="0"/>
                </a:gradFill>
              </a:defRPr>
            </a:lvl1pPr>
          </a:lstStyle>
          <a:p>
            <a:pPr/>
            <a:r>
              <a:t>V. Conclusion</a:t>
            </a:r>
          </a:p>
        </p:txBody>
      </p:sp>
      <p:sp>
        <p:nvSpPr>
          <p:cNvPr id="360" name="Shape 360"/>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 name="Shape 362"/>
          <p:cNvSpPr txBox="1"/>
          <p:nvPr/>
        </p:nvSpPr>
        <p:spPr>
          <a:xfrm>
            <a:off x="4321149" y="3562350"/>
            <a:ext cx="11144302" cy="8623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65666" indent="-465666" algn="l">
              <a:lnSpc>
                <a:spcPct val="160000"/>
              </a:lnSpc>
              <a:buClr>
                <a:srgbClr val="000000"/>
              </a:buClr>
              <a:buSzPct val="100000"/>
              <a:buChar char="•"/>
              <a:defRPr sz="4000"/>
            </a:pPr>
            <a:r>
              <a:t>Diversity of the actors in innovation process</a:t>
            </a:r>
          </a:p>
          <a:p>
            <a:pPr marL="465666" indent="-465666" algn="l">
              <a:lnSpc>
                <a:spcPct val="160000"/>
              </a:lnSpc>
              <a:buClr>
                <a:srgbClr val="000000"/>
              </a:buClr>
              <a:buSzPct val="100000"/>
              <a:buChar char="•"/>
              <a:defRPr sz="4000"/>
            </a:pPr>
          </a:p>
          <a:p>
            <a:pPr marL="465666" indent="-465666" algn="l">
              <a:lnSpc>
                <a:spcPct val="160000"/>
              </a:lnSpc>
              <a:buClr>
                <a:srgbClr val="000000"/>
              </a:buClr>
              <a:buSzPct val="100000"/>
              <a:buChar char="•"/>
              <a:defRPr sz="4000"/>
            </a:pPr>
            <a:r>
              <a:t>Part of a bigger process</a:t>
            </a:r>
          </a:p>
          <a:p>
            <a:pPr marL="465666" indent="-465666" algn="l">
              <a:lnSpc>
                <a:spcPct val="160000"/>
              </a:lnSpc>
              <a:buClr>
                <a:srgbClr val="000000"/>
              </a:buClr>
              <a:buSzPct val="100000"/>
              <a:buChar char="•"/>
              <a:defRPr sz="4000"/>
            </a:pPr>
          </a:p>
          <a:p>
            <a:pPr marL="465666" indent="-465666" algn="l">
              <a:lnSpc>
                <a:spcPct val="160000"/>
              </a:lnSpc>
              <a:buClr>
                <a:srgbClr val="000000"/>
              </a:buClr>
              <a:buSzPct val="100000"/>
              <a:buChar char="•"/>
              <a:defRPr sz="4000"/>
            </a:pPr>
            <a:r>
              <a:t>To regulate innovation is a motor for innovation</a:t>
            </a:r>
          </a:p>
          <a:p>
            <a:pPr marL="465666" indent="-465666" algn="l">
              <a:lnSpc>
                <a:spcPct val="160000"/>
              </a:lnSpc>
              <a:buClr>
                <a:srgbClr val="000000"/>
              </a:buClr>
              <a:buSzPct val="100000"/>
              <a:buChar char="•"/>
              <a:defRPr sz="4000"/>
            </a:pPr>
          </a:p>
          <a:p>
            <a:pPr marL="465666" indent="-465666" algn="l">
              <a:lnSpc>
                <a:spcPct val="160000"/>
              </a:lnSpc>
              <a:buClr>
                <a:srgbClr val="000000"/>
              </a:buClr>
              <a:buSzPct val="100000"/>
              <a:buChar char="•"/>
              <a:defRPr sz="4000"/>
            </a:pPr>
            <a:r>
              <a:t>Natural process</a:t>
            </a:r>
          </a:p>
        </p:txBody>
      </p:sp>
      <p:sp>
        <p:nvSpPr>
          <p:cNvPr id="363" name="Shape 363"/>
          <p:cNvSpPr txBox="1"/>
          <p:nvPr>
            <p:ph type="title" idx="4294967295"/>
          </p:nvPr>
        </p:nvSpPr>
        <p:spPr>
          <a:xfrm>
            <a:off x="1270000" y="838200"/>
            <a:ext cx="15621000" cy="1549400"/>
          </a:xfrm>
          <a:prstGeom prst="rect">
            <a:avLst/>
          </a:prstGeom>
        </p:spPr>
        <p:txBody>
          <a:bodyPr/>
          <a:lstStyle>
            <a:lvl1pPr algn="l" defTabSz="817244">
              <a:defRPr spc="-249" sz="8316">
                <a:gradFill flip="none" rotWithShape="1">
                  <a:gsLst>
                    <a:gs pos="0">
                      <a:schemeClr val="accent1">
                        <a:lumOff val="13575"/>
                      </a:schemeClr>
                    </a:gs>
                    <a:gs pos="100000">
                      <a:schemeClr val="accent1">
                        <a:hueOff val="381599"/>
                        <a:lumOff val="-17182"/>
                      </a:schemeClr>
                    </a:gs>
                  </a:gsLst>
                  <a:lin ang="3960000" scaled="0"/>
                </a:gradFill>
              </a:defRPr>
            </a:lvl1pPr>
          </a:lstStyle>
          <a:p>
            <a:pPr/>
            <a:r>
              <a:t>Ethic process</a:t>
            </a:r>
          </a:p>
        </p:txBody>
      </p:sp>
      <p:pic>
        <p:nvPicPr>
          <p:cNvPr id="364" name="logo.png"/>
          <p:cNvPicPr>
            <a:picLocks noChangeAspect="1"/>
          </p:cNvPicPr>
          <p:nvPr/>
        </p:nvPicPr>
        <p:blipFill>
          <a:blip r:embed="rId2">
            <a:extLst/>
          </a:blip>
          <a:stretch>
            <a:fillRect/>
          </a:stretch>
        </p:blipFill>
        <p:spPr>
          <a:xfrm>
            <a:off x="20271074" y="386757"/>
            <a:ext cx="3452527" cy="1404028"/>
          </a:xfrm>
          <a:prstGeom prst="rect">
            <a:avLst/>
          </a:prstGeom>
          <a:ln w="12700">
            <a:miter lim="400000"/>
          </a:ln>
        </p:spPr>
      </p:pic>
      <p:sp>
        <p:nvSpPr>
          <p:cNvPr id="365" name="Shape 365"/>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7" name="VwvSo_r1VqCJNjWkAwrbQmGs_N0RXeUcyKLBZ4LE4L3ru_YuEqrWa9HJNw0I7gx5xWOUp5aFh1KcjpwKe887YABBf89zt5ZAEqVc_XQqIVwFc83wslP8vKStAvekvJ9ATA-S3HrqlTY.jpg"/>
          <p:cNvPicPr>
            <a:picLocks noChangeAspect="1"/>
          </p:cNvPicPr>
          <p:nvPr>
            <p:ph type="pic" idx="21"/>
          </p:nvPr>
        </p:nvPicPr>
        <p:blipFill>
          <a:blip r:embed="rId2">
            <a:extLst/>
          </a:blip>
          <a:srcRect l="0" t="0" r="0" b="0"/>
          <a:stretch>
            <a:fillRect/>
          </a:stretch>
        </p:blipFill>
        <p:spPr>
          <a:xfrm>
            <a:off x="11662110" y="3388042"/>
            <a:ext cx="12240543" cy="6885306"/>
          </a:xfrm>
          <a:prstGeom prst="rect">
            <a:avLst/>
          </a:prstGeom>
        </p:spPr>
      </p:pic>
      <p:sp>
        <p:nvSpPr>
          <p:cNvPr id="368" name="Shape 368"/>
          <p:cNvSpPr txBox="1"/>
          <p:nvPr>
            <p:ph type="body" sz="half" idx="1"/>
          </p:nvPr>
        </p:nvSpPr>
        <p:spPr>
          <a:xfrm>
            <a:off x="1270000" y="3098800"/>
            <a:ext cx="9652000" cy="8432800"/>
          </a:xfrm>
          <a:prstGeom prst="rect">
            <a:avLst/>
          </a:prstGeom>
        </p:spPr>
        <p:txBody>
          <a:bodyPr/>
          <a:lstStyle/>
          <a:p>
            <a:pPr marL="547624" indent="-547624" defTabSz="2389632">
              <a:spcBef>
                <a:spcPts val="2300"/>
              </a:spcBef>
              <a:defRPr sz="4704"/>
            </a:pPr>
            <a:r>
              <a:t>1980s :</a:t>
            </a:r>
          </a:p>
          <a:p>
            <a:pPr lvl="1" marL="0" indent="448055" defTabSz="2389632">
              <a:spcBef>
                <a:spcPts val="2300"/>
              </a:spcBef>
              <a:buClrTx/>
              <a:buSzTx/>
              <a:buNone/>
              <a:defRPr sz="4704"/>
            </a:pPr>
            <a:r>
              <a:t>        - Cases rose</a:t>
            </a:r>
          </a:p>
          <a:p>
            <a:pPr lvl="1" marL="0" indent="448055" defTabSz="2389632">
              <a:spcBef>
                <a:spcPts val="2300"/>
              </a:spcBef>
              <a:buClrTx/>
              <a:buSzTx/>
              <a:buNone/>
              <a:defRPr sz="4704"/>
            </a:pPr>
            <a:r>
              <a:t>        - Cure process</a:t>
            </a:r>
          </a:p>
          <a:p>
            <a:pPr lvl="1" marL="0" indent="448055" defTabSz="2389632">
              <a:spcBef>
                <a:spcPts val="2300"/>
              </a:spcBef>
              <a:buClrTx/>
              <a:buSzTx/>
              <a:buNone/>
              <a:defRPr sz="4704"/>
            </a:pPr>
          </a:p>
          <a:p>
            <a:pPr marL="547624" indent="-547624" defTabSz="2389632">
              <a:spcBef>
                <a:spcPts val="2300"/>
              </a:spcBef>
              <a:defRPr sz="4704"/>
            </a:pPr>
            <a:r>
              <a:t>Whether quick testing or long-term therapy ?</a:t>
            </a:r>
          </a:p>
          <a:p>
            <a:pPr marL="547624" indent="-547624" defTabSz="2389632">
              <a:spcBef>
                <a:spcPts val="2300"/>
              </a:spcBef>
              <a:defRPr sz="4704"/>
            </a:pPr>
          </a:p>
          <a:p>
            <a:pPr marL="547624" indent="-547624" defTabSz="2389632">
              <a:spcBef>
                <a:spcPts val="2300"/>
              </a:spcBef>
              <a:defRPr sz="4704"/>
            </a:pPr>
            <a:r>
              <a:t>Testing process</a:t>
            </a:r>
          </a:p>
        </p:txBody>
      </p:sp>
      <p:pic>
        <p:nvPicPr>
          <p:cNvPr id="369" name="logo.png"/>
          <p:cNvPicPr>
            <a:picLocks noChangeAspect="1"/>
          </p:cNvPicPr>
          <p:nvPr/>
        </p:nvPicPr>
        <p:blipFill>
          <a:blip r:embed="rId3">
            <a:extLst/>
          </a:blip>
          <a:stretch>
            <a:fillRect/>
          </a:stretch>
        </p:blipFill>
        <p:spPr>
          <a:xfrm>
            <a:off x="20271074" y="386757"/>
            <a:ext cx="3452527" cy="1404028"/>
          </a:xfrm>
          <a:prstGeom prst="rect">
            <a:avLst/>
          </a:prstGeom>
          <a:ln w="12700">
            <a:miter lim="400000"/>
          </a:ln>
        </p:spPr>
      </p:pic>
      <p:sp>
        <p:nvSpPr>
          <p:cNvPr id="370" name="Shape 370"/>
          <p:cNvSpPr txBox="1"/>
          <p:nvPr>
            <p:ph type="title"/>
          </p:nvPr>
        </p:nvSpPr>
        <p:spPr>
          <a:xfrm>
            <a:off x="1270000" y="838200"/>
            <a:ext cx="15621000" cy="1549400"/>
          </a:xfrm>
          <a:prstGeom prst="rect">
            <a:avLst/>
          </a:prstGeom>
        </p:spPr>
        <p:txBody>
          <a:bodyPr/>
          <a:lstStyle>
            <a:lvl1pPr algn="l" defTabSz="817244">
              <a:defRPr spc="-249" sz="8316"/>
            </a:lvl1pPr>
          </a:lstStyle>
          <a:p>
            <a:pPr/>
            <a:r>
              <a:t>AIDS Example</a:t>
            </a:r>
          </a:p>
        </p:txBody>
      </p:sp>
      <p:sp>
        <p:nvSpPr>
          <p:cNvPr id="371" name="Shape 371"/>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3" name="Shape 373"/>
          <p:cNvSpPr txBox="1"/>
          <p:nvPr>
            <p:ph type="title" idx="4294967295"/>
          </p:nvPr>
        </p:nvSpPr>
        <p:spPr>
          <a:xfrm>
            <a:off x="1270000" y="838200"/>
            <a:ext cx="15621000" cy="1549400"/>
          </a:xfrm>
          <a:prstGeom prst="rect">
            <a:avLst/>
          </a:prstGeom>
        </p:spPr>
        <p:txBody>
          <a:bodyPr/>
          <a:lstStyle>
            <a:lvl1pPr algn="l" defTabSz="817244">
              <a:defRPr spc="-249" sz="8316">
                <a:gradFill flip="none" rotWithShape="1">
                  <a:gsLst>
                    <a:gs pos="0">
                      <a:schemeClr val="accent1">
                        <a:lumOff val="13575"/>
                      </a:schemeClr>
                    </a:gs>
                    <a:gs pos="100000">
                      <a:schemeClr val="accent1">
                        <a:hueOff val="381599"/>
                        <a:lumOff val="-17182"/>
                      </a:schemeClr>
                    </a:gs>
                  </a:gsLst>
                  <a:lin ang="3960000" scaled="0"/>
                </a:gradFill>
              </a:defRPr>
            </a:lvl1pPr>
          </a:lstStyle>
          <a:p>
            <a:pPr/>
            <a:r>
              <a:t>Ethic process</a:t>
            </a:r>
          </a:p>
        </p:txBody>
      </p:sp>
      <p:pic>
        <p:nvPicPr>
          <p:cNvPr id="374" name="logo.png"/>
          <p:cNvPicPr>
            <a:picLocks noChangeAspect="1"/>
          </p:cNvPicPr>
          <p:nvPr/>
        </p:nvPicPr>
        <p:blipFill>
          <a:blip r:embed="rId2">
            <a:extLst/>
          </a:blip>
          <a:stretch>
            <a:fillRect/>
          </a:stretch>
        </p:blipFill>
        <p:spPr>
          <a:xfrm>
            <a:off x="20271074" y="386757"/>
            <a:ext cx="3452527" cy="1404028"/>
          </a:xfrm>
          <a:prstGeom prst="rect">
            <a:avLst/>
          </a:prstGeom>
          <a:ln w="12700">
            <a:miter lim="400000"/>
          </a:ln>
        </p:spPr>
      </p:pic>
      <p:sp>
        <p:nvSpPr>
          <p:cNvPr id="375" name="Shape 375"/>
          <p:cNvSpPr txBox="1"/>
          <p:nvPr/>
        </p:nvSpPr>
        <p:spPr>
          <a:xfrm>
            <a:off x="3894158" y="4083049"/>
            <a:ext cx="12272604" cy="7226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465666" indent="-465666" algn="l">
              <a:lnSpc>
                <a:spcPct val="230000"/>
              </a:lnSpc>
              <a:buClr>
                <a:srgbClr val="000000"/>
              </a:buClr>
              <a:buSzPct val="100000"/>
              <a:buChar char="•"/>
              <a:defRPr sz="4000"/>
            </a:pPr>
            <a:r>
              <a:t>Several included fields</a:t>
            </a:r>
          </a:p>
          <a:p>
            <a:pPr marL="465666" indent="-465666" algn="l">
              <a:lnSpc>
                <a:spcPct val="230000"/>
              </a:lnSpc>
              <a:buClr>
                <a:srgbClr val="000000"/>
              </a:buClr>
              <a:buSzPct val="100000"/>
              <a:buChar char="•"/>
              <a:defRPr sz="4000"/>
            </a:pPr>
          </a:p>
          <a:p>
            <a:pPr marL="465666" indent="-465666" algn="l">
              <a:lnSpc>
                <a:spcPct val="230000"/>
              </a:lnSpc>
              <a:buClr>
                <a:srgbClr val="000000"/>
              </a:buClr>
              <a:buSzPct val="100000"/>
              <a:buChar char="•"/>
              <a:defRPr sz="4000"/>
            </a:pPr>
            <a:r>
              <a:t>Social bases for further</a:t>
            </a:r>
          </a:p>
          <a:p>
            <a:pPr marL="465666" indent="-465666" algn="l">
              <a:lnSpc>
                <a:spcPct val="230000"/>
              </a:lnSpc>
              <a:buClr>
                <a:srgbClr val="000000"/>
              </a:buClr>
              <a:buSzPct val="100000"/>
              <a:buChar char="•"/>
              <a:defRPr sz="4000"/>
            </a:pPr>
          </a:p>
          <a:p>
            <a:pPr marL="465666" indent="-465666" algn="l">
              <a:lnSpc>
                <a:spcPct val="230000"/>
              </a:lnSpc>
              <a:buClr>
                <a:srgbClr val="000000"/>
              </a:buClr>
              <a:buSzPct val="100000"/>
              <a:buChar char="•"/>
              <a:defRPr sz="4000"/>
            </a:pPr>
            <a:r>
              <a:t>Methodological and controlled innovation process</a:t>
            </a:r>
          </a:p>
        </p:txBody>
      </p:sp>
      <p:sp>
        <p:nvSpPr>
          <p:cNvPr id="376" name="Shape 376"/>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5" name="pasted-image.tiff"/>
          <p:cNvPicPr>
            <a:picLocks noChangeAspect="1"/>
          </p:cNvPicPr>
          <p:nvPr>
            <p:ph type="pic" idx="21"/>
          </p:nvPr>
        </p:nvPicPr>
        <p:blipFill>
          <a:blip r:embed="rId2">
            <a:extLst/>
          </a:blip>
          <a:srcRect l="0" t="0" r="0" b="0"/>
          <a:stretch>
            <a:fillRect/>
          </a:stretch>
        </p:blipFill>
        <p:spPr>
          <a:xfrm>
            <a:off x="14286667" y="2247900"/>
            <a:ext cx="8671532" cy="11468100"/>
          </a:xfrm>
          <a:prstGeom prst="rect">
            <a:avLst/>
          </a:prstGeom>
        </p:spPr>
      </p:pic>
      <p:sp>
        <p:nvSpPr>
          <p:cNvPr id="166" name="Shape 166"/>
          <p:cNvSpPr txBox="1"/>
          <p:nvPr>
            <p:ph type="title"/>
          </p:nvPr>
        </p:nvSpPr>
        <p:spPr>
          <a:prstGeom prst="rect">
            <a:avLst/>
          </a:prstGeom>
        </p:spPr>
        <p:txBody>
          <a:bodyPr/>
          <a:lstStyle>
            <a:lvl1pPr defTabSz="817244">
              <a:defRPr spc="-249" sz="8316"/>
            </a:lvl1pPr>
          </a:lstStyle>
          <a:p>
            <a:pPr/>
            <a:r>
              <a:t>Political issue </a:t>
            </a:r>
          </a:p>
        </p:txBody>
      </p:sp>
      <p:sp>
        <p:nvSpPr>
          <p:cNvPr id="167" name="Shape 167"/>
          <p:cNvSpPr txBox="1"/>
          <p:nvPr>
            <p:ph type="body" sz="half" idx="1"/>
          </p:nvPr>
        </p:nvSpPr>
        <p:spPr>
          <a:prstGeom prst="rect">
            <a:avLst/>
          </a:prstGeom>
        </p:spPr>
        <p:txBody>
          <a:bodyPr/>
          <a:lstStyle/>
          <a:p>
            <a:pPr/>
            <a:r>
              <a:t>1971 : Richard Nixon declares the « War on cancer »</a:t>
            </a:r>
          </a:p>
          <a:p>
            <a:pPr/>
            <a:r>
              <a:t>1.6 Billion (US) dollar crusade </a:t>
            </a:r>
          </a:p>
          <a:p>
            <a:pPr/>
            <a:r>
              <a:t>Birth of the MIT Center for Cancer Research</a:t>
            </a:r>
          </a:p>
        </p:txBody>
      </p:sp>
      <p:sp>
        <p:nvSpPr>
          <p:cNvPr id="168" name="Shape 168"/>
          <p:cNvSpPr txBox="1"/>
          <p:nvPr>
            <p:ph type="body" idx="22"/>
          </p:nvPr>
        </p:nvSpPr>
        <p:spPr>
          <a:prstGeom prst="rect">
            <a:avLst/>
          </a:prstGeom>
          <a:extLst>
            <a:ext uri="{C572A759-6A51-4108-AA02-DFA0A04FC94B}">
              <ma14:wrappingTextBoxFlag xmlns:ma14="http://schemas.microsoft.com/office/mac/drawingml/2011/main" val="1"/>
            </a:ext>
          </a:extLst>
        </p:spPr>
        <p:txBody>
          <a:bodyPr/>
          <a:lstStyle/>
          <a:p>
            <a:pPr/>
            <a:r>
              <a:t>Government funding</a:t>
            </a:r>
          </a:p>
        </p:txBody>
      </p:sp>
      <p:pic>
        <p:nvPicPr>
          <p:cNvPr id="169" name="logo.png"/>
          <p:cNvPicPr>
            <a:picLocks noChangeAspect="1"/>
          </p:cNvPicPr>
          <p:nvPr/>
        </p:nvPicPr>
        <p:blipFill>
          <a:blip r:embed="rId3">
            <a:extLst/>
          </a:blip>
          <a:stretch>
            <a:fillRect/>
          </a:stretch>
        </p:blipFill>
        <p:spPr>
          <a:xfrm>
            <a:off x="20271074" y="386757"/>
            <a:ext cx="3452527" cy="1404028"/>
          </a:xfrm>
          <a:prstGeom prst="rect">
            <a:avLst/>
          </a:prstGeom>
          <a:ln w="12700">
            <a:miter lim="400000"/>
          </a:ln>
        </p:spPr>
      </p:pic>
      <p:sp>
        <p:nvSpPr>
          <p:cNvPr id="170" name="Shape 170"/>
          <p:cNvSpPr txBox="1"/>
          <p:nvPr>
            <p:ph type="sldNum" sz="quarter" idx="4294967295"/>
          </p:nvPr>
        </p:nvSpPr>
        <p:spPr>
          <a:xfrm>
            <a:off x="12047474" y="13065506"/>
            <a:ext cx="276353" cy="4826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Shape 172"/>
          <p:cNvSpPr txBox="1"/>
          <p:nvPr>
            <p:ph type="title"/>
          </p:nvPr>
        </p:nvSpPr>
        <p:spPr>
          <a:prstGeom prst="rect">
            <a:avLst/>
          </a:prstGeom>
        </p:spPr>
        <p:txBody>
          <a:bodyPr/>
          <a:lstStyle>
            <a:lvl1pPr>
              <a:defRPr>
                <a:gradFill flip="none" rotWithShape="1">
                  <a:gsLst>
                    <a:gs pos="0">
                      <a:schemeClr val="accent1">
                        <a:lumOff val="13575"/>
                      </a:schemeClr>
                    </a:gs>
                    <a:gs pos="100000">
                      <a:schemeClr val="accent1">
                        <a:hueOff val="381599"/>
                        <a:lumOff val="-17182"/>
                      </a:schemeClr>
                    </a:gs>
                  </a:gsLst>
                  <a:lin ang="3960000" scaled="0"/>
                </a:gradFill>
              </a:defRPr>
            </a:lvl1pPr>
          </a:lstStyle>
          <a:p>
            <a:pPr/>
            <a:r>
              <a:t>A new industry</a:t>
            </a:r>
          </a:p>
        </p:txBody>
      </p:sp>
      <p:sp>
        <p:nvSpPr>
          <p:cNvPr id="173" name="Shape 173"/>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The biotechnology</a:t>
            </a:r>
          </a:p>
        </p:txBody>
      </p:sp>
      <p:sp>
        <p:nvSpPr>
          <p:cNvPr id="174" name="Shape 174"/>
          <p:cNvSpPr txBox="1"/>
          <p:nvPr>
            <p:ph type="body" idx="1"/>
          </p:nvPr>
        </p:nvSpPr>
        <p:spPr>
          <a:prstGeom prst="rect">
            <a:avLst/>
          </a:prstGeom>
        </p:spPr>
        <p:txBody>
          <a:bodyPr/>
          <a:lstStyle/>
          <a:p>
            <a:pPr/>
            <a:r>
              <a:t>Discovery of the </a:t>
            </a:r>
            <a:r>
              <a:rPr>
                <a:solidFill>
                  <a:schemeClr val="accent1">
                    <a:lumOff val="13575"/>
                  </a:schemeClr>
                </a:solidFill>
              </a:rPr>
              <a:t>DNA</a:t>
            </a:r>
            <a:r>
              <a:t> in 1953 by Watson, Crick and Wilkins</a:t>
            </a:r>
          </a:p>
          <a:p>
            <a:pPr/>
            <a:r>
              <a:t>Unifying concept for biology</a:t>
            </a:r>
          </a:p>
          <a:p>
            <a:pPr/>
            <a:r>
              <a:t>MIT started to Focus on </a:t>
            </a:r>
            <a:r>
              <a:rPr>
                <a:solidFill>
                  <a:schemeClr val="accent1">
                    <a:lumOff val="13575"/>
                  </a:schemeClr>
                </a:solidFill>
              </a:rPr>
              <a:t>molecular biology</a:t>
            </a:r>
            <a:r>
              <a:t> at Kendall square </a:t>
            </a:r>
          </a:p>
          <a:p>
            <a:pPr/>
            <a:r>
              <a:t>A field full of promises </a:t>
            </a:r>
          </a:p>
          <a:p>
            <a:pPr/>
            <a:r>
              <a:t>A big breakthrough : the </a:t>
            </a:r>
            <a:r>
              <a:rPr i="1">
                <a:solidFill>
                  <a:schemeClr val="accent1">
                    <a:lumOff val="13575"/>
                  </a:schemeClr>
                </a:solidFill>
              </a:rPr>
              <a:t>recombinant DNA</a:t>
            </a:r>
            <a:r>
              <a:t> (rDNA) </a:t>
            </a:r>
          </a:p>
        </p:txBody>
      </p:sp>
      <p:pic>
        <p:nvPicPr>
          <p:cNvPr id="175" name="logo.png"/>
          <p:cNvPicPr>
            <a:picLocks noChangeAspect="1"/>
          </p:cNvPicPr>
          <p:nvPr/>
        </p:nvPicPr>
        <p:blipFill>
          <a:blip r:embed="rId2">
            <a:extLst/>
          </a:blip>
          <a:stretch>
            <a:fillRect/>
          </a:stretch>
        </p:blipFill>
        <p:spPr>
          <a:xfrm>
            <a:off x="20271074" y="386757"/>
            <a:ext cx="3452527" cy="1404028"/>
          </a:xfrm>
          <a:prstGeom prst="rect">
            <a:avLst/>
          </a:prstGeom>
          <a:ln w="12700">
            <a:miter lim="400000"/>
          </a:ln>
        </p:spPr>
      </p:pic>
      <p:sp>
        <p:nvSpPr>
          <p:cNvPr id="176" name="Shape 176"/>
          <p:cNvSpPr txBox="1"/>
          <p:nvPr>
            <p:ph type="sldNum" sz="quarter" idx="4294967295"/>
          </p:nvPr>
        </p:nvSpPr>
        <p:spPr>
          <a:xfrm>
            <a:off x="12047474" y="13065506"/>
            <a:ext cx="276353" cy="4826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8" name="pasted-image.tiff"/>
          <p:cNvPicPr>
            <a:picLocks noChangeAspect="1"/>
          </p:cNvPicPr>
          <p:nvPr>
            <p:ph type="pic" idx="21"/>
          </p:nvPr>
        </p:nvPicPr>
        <p:blipFill>
          <a:blip r:embed="rId2">
            <a:extLst/>
          </a:blip>
          <a:srcRect l="0" t="0" r="0" b="0"/>
          <a:stretch>
            <a:fillRect/>
          </a:stretch>
        </p:blipFill>
        <p:spPr>
          <a:xfrm>
            <a:off x="14130783" y="2085974"/>
            <a:ext cx="8866603" cy="11630026"/>
          </a:xfrm>
          <a:prstGeom prst="rect">
            <a:avLst/>
          </a:prstGeom>
        </p:spPr>
      </p:pic>
      <p:sp>
        <p:nvSpPr>
          <p:cNvPr id="179" name="Shape 179"/>
          <p:cNvSpPr txBox="1"/>
          <p:nvPr>
            <p:ph type="title"/>
          </p:nvPr>
        </p:nvSpPr>
        <p:spPr>
          <a:prstGeom prst="rect">
            <a:avLst/>
          </a:prstGeom>
        </p:spPr>
        <p:txBody>
          <a:bodyPr/>
          <a:lstStyle>
            <a:lvl1pPr defTabSz="817244">
              <a:defRPr spc="-249" sz="8316"/>
            </a:lvl1pPr>
          </a:lstStyle>
          <a:p>
            <a:pPr/>
            <a:r>
              <a:t>Controversy</a:t>
            </a:r>
          </a:p>
        </p:txBody>
      </p:sp>
      <p:sp>
        <p:nvSpPr>
          <p:cNvPr id="180" name="Shape 180"/>
          <p:cNvSpPr txBox="1"/>
          <p:nvPr>
            <p:ph type="body" sz="half" idx="1"/>
          </p:nvPr>
        </p:nvSpPr>
        <p:spPr>
          <a:prstGeom prst="rect">
            <a:avLst/>
          </a:prstGeom>
        </p:spPr>
        <p:txBody>
          <a:bodyPr/>
          <a:lstStyle/>
          <a:p>
            <a:pPr/>
            <a:r>
              <a:t>Technical risks and a need for scientific accountability</a:t>
            </a:r>
          </a:p>
          <a:p>
            <a:pPr/>
            <a:r>
              <a:t>Ethical problems followed by public debates </a:t>
            </a:r>
          </a:p>
          <a:p>
            <a:pPr/>
            <a:r>
              <a:t>Crisis from science to politic </a:t>
            </a:r>
          </a:p>
        </p:txBody>
      </p:sp>
      <p:sp>
        <p:nvSpPr>
          <p:cNvPr id="181" name="Shape 181"/>
          <p:cNvSpPr txBox="1"/>
          <p:nvPr>
            <p:ph type="body" idx="22"/>
          </p:nvPr>
        </p:nvSpPr>
        <p:spPr>
          <a:prstGeom prst="rect">
            <a:avLst/>
          </a:prstGeom>
          <a:extLst>
            <a:ext uri="{C572A759-6A51-4108-AA02-DFA0A04FC94B}">
              <ma14:wrappingTextBoxFlag xmlns:ma14="http://schemas.microsoft.com/office/mac/drawingml/2011/main" val="1"/>
            </a:ext>
          </a:extLst>
        </p:spPr>
        <p:txBody>
          <a:bodyPr/>
          <a:lstStyle/>
          <a:p>
            <a:pPr/>
            <a:r>
              <a:t>« Tinkering with life »</a:t>
            </a:r>
          </a:p>
        </p:txBody>
      </p:sp>
      <p:pic>
        <p:nvPicPr>
          <p:cNvPr id="182" name="logo.png"/>
          <p:cNvPicPr>
            <a:picLocks noChangeAspect="1"/>
          </p:cNvPicPr>
          <p:nvPr/>
        </p:nvPicPr>
        <p:blipFill>
          <a:blip r:embed="rId3">
            <a:extLst/>
          </a:blip>
          <a:stretch>
            <a:fillRect/>
          </a:stretch>
        </p:blipFill>
        <p:spPr>
          <a:xfrm>
            <a:off x="20271074" y="386757"/>
            <a:ext cx="3452527" cy="1404028"/>
          </a:xfrm>
          <a:prstGeom prst="rect">
            <a:avLst/>
          </a:prstGeom>
          <a:ln w="12700">
            <a:miter lim="400000"/>
          </a:ln>
        </p:spPr>
      </p:pic>
      <p:sp>
        <p:nvSpPr>
          <p:cNvPr id="183" name="Shape 183"/>
          <p:cNvSpPr txBox="1"/>
          <p:nvPr>
            <p:ph type="sldNum" sz="quarter" idx="4294967295"/>
          </p:nvPr>
        </p:nvSpPr>
        <p:spPr>
          <a:xfrm>
            <a:off x="12047474" y="13065506"/>
            <a:ext cx="276353" cy="4826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Shape 185"/>
          <p:cNvSpPr txBox="1"/>
          <p:nvPr>
            <p:ph type="ctrTitle"/>
          </p:nvPr>
        </p:nvSpPr>
        <p:spPr>
          <a:xfrm>
            <a:off x="571500" y="442468"/>
            <a:ext cx="3568700" cy="1397001"/>
          </a:xfrm>
          <a:prstGeom prst="rect">
            <a:avLst/>
          </a:prstGeom>
        </p:spPr>
        <p:txBody>
          <a:bodyPr anchor="ctr"/>
          <a:lstStyle>
            <a:lvl1pPr algn="l">
              <a:defRPr spc="-209" sz="7000"/>
            </a:lvl1pPr>
          </a:lstStyle>
          <a:p>
            <a:pPr/>
            <a:r>
              <a:t>Timeline</a:t>
            </a:r>
          </a:p>
        </p:txBody>
      </p:sp>
      <p:sp>
        <p:nvSpPr>
          <p:cNvPr id="186" name="Shape 186"/>
          <p:cNvSpPr txBox="1"/>
          <p:nvPr/>
        </p:nvSpPr>
        <p:spPr>
          <a:xfrm>
            <a:off x="-857566" y="7764208"/>
            <a:ext cx="4900791" cy="685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800">
                <a:latin typeface="Proxima Nova"/>
                <a:ea typeface="Proxima Nova"/>
                <a:cs typeface="Proxima Nova"/>
                <a:sym typeface="Proxima Nova"/>
              </a:defRPr>
            </a:lvl1pPr>
          </a:lstStyle>
          <a:p>
            <a:pPr/>
            <a:r>
              <a:t>1972</a:t>
            </a:r>
          </a:p>
        </p:txBody>
      </p:sp>
      <p:sp>
        <p:nvSpPr>
          <p:cNvPr id="187" name="Shape 187"/>
          <p:cNvSpPr/>
          <p:nvPr/>
        </p:nvSpPr>
        <p:spPr>
          <a:xfrm>
            <a:off x="1485900" y="7213600"/>
            <a:ext cx="5105400" cy="330200"/>
          </a:xfrm>
          <a:prstGeom prst="rect">
            <a:avLst/>
          </a:prstGeom>
          <a:solidFill>
            <a:schemeClr val="accent1">
              <a:lumOff val="13575"/>
            </a:schemeClr>
          </a:solidFill>
          <a:ln w="12700">
            <a:miter lim="400000"/>
          </a:ln>
        </p:spPr>
        <p:txBody>
          <a:bodyPr lIns="50800" tIns="50800" rIns="50800" bIns="50800" anchor="ctr"/>
          <a:lstStyle/>
          <a:p>
            <a:pPr defTabSz="457200">
              <a:defRPr sz="3200">
                <a:latin typeface="Avenir Next Medium"/>
                <a:ea typeface="Avenir Next Medium"/>
                <a:cs typeface="Avenir Next Medium"/>
                <a:sym typeface="Avenir Next Medium"/>
              </a:defRPr>
            </a:pPr>
          </a:p>
        </p:txBody>
      </p:sp>
      <p:sp>
        <p:nvSpPr>
          <p:cNvPr id="188" name="Shape 188"/>
          <p:cNvSpPr/>
          <p:nvPr/>
        </p:nvSpPr>
        <p:spPr>
          <a:xfrm>
            <a:off x="6565900" y="7213600"/>
            <a:ext cx="5105400" cy="330200"/>
          </a:xfrm>
          <a:prstGeom prst="rect">
            <a:avLst/>
          </a:prstGeom>
          <a:solidFill>
            <a:schemeClr val="accent1">
              <a:hueOff val="117587"/>
              <a:lumOff val="-11400"/>
            </a:schemeClr>
          </a:solidFill>
          <a:ln w="12700">
            <a:miter lim="400000"/>
          </a:ln>
        </p:spPr>
        <p:txBody>
          <a:bodyPr lIns="50800" tIns="50800" rIns="50800" bIns="50800" anchor="ctr"/>
          <a:lstStyle/>
          <a:p>
            <a:pPr defTabSz="457200">
              <a:defRPr sz="3200">
                <a:latin typeface="Avenir Next Medium"/>
                <a:ea typeface="Avenir Next Medium"/>
                <a:cs typeface="Avenir Next Medium"/>
                <a:sym typeface="Avenir Next Medium"/>
              </a:defRPr>
            </a:pPr>
          </a:p>
        </p:txBody>
      </p:sp>
      <p:sp>
        <p:nvSpPr>
          <p:cNvPr id="189" name="Shape 189"/>
          <p:cNvSpPr/>
          <p:nvPr/>
        </p:nvSpPr>
        <p:spPr>
          <a:xfrm>
            <a:off x="11696700" y="7213600"/>
            <a:ext cx="5105400" cy="330200"/>
          </a:xfrm>
          <a:prstGeom prst="rect">
            <a:avLst/>
          </a:prstGeom>
          <a:solidFill>
            <a:schemeClr val="accent1">
              <a:lumOff val="13575"/>
            </a:schemeClr>
          </a:solidFill>
          <a:ln w="12700">
            <a:miter lim="400000"/>
          </a:ln>
        </p:spPr>
        <p:txBody>
          <a:bodyPr lIns="50800" tIns="50800" rIns="50800" bIns="50800" anchor="ctr"/>
          <a:lstStyle/>
          <a:p>
            <a:pPr defTabSz="457200">
              <a:defRPr sz="3200">
                <a:latin typeface="Avenir Next Medium"/>
                <a:ea typeface="Avenir Next Medium"/>
                <a:cs typeface="Avenir Next Medium"/>
                <a:sym typeface="Avenir Next Medium"/>
              </a:defRPr>
            </a:pPr>
          </a:p>
        </p:txBody>
      </p:sp>
      <p:sp>
        <p:nvSpPr>
          <p:cNvPr id="190" name="Shape 190"/>
          <p:cNvSpPr/>
          <p:nvPr/>
        </p:nvSpPr>
        <p:spPr>
          <a:xfrm>
            <a:off x="16814800" y="7213600"/>
            <a:ext cx="5105400" cy="330200"/>
          </a:xfrm>
          <a:prstGeom prst="rect">
            <a:avLst/>
          </a:prstGeom>
          <a:solidFill>
            <a:schemeClr val="accent1">
              <a:hueOff val="117587"/>
              <a:lumOff val="-11400"/>
            </a:schemeClr>
          </a:solidFill>
          <a:ln w="12700">
            <a:miter lim="400000"/>
          </a:ln>
        </p:spPr>
        <p:txBody>
          <a:bodyPr lIns="50800" tIns="50800" rIns="50800" bIns="50800" anchor="ctr"/>
          <a:lstStyle/>
          <a:p>
            <a:pPr defTabSz="457200">
              <a:defRPr sz="3200">
                <a:latin typeface="Avenir Next Medium"/>
                <a:ea typeface="Avenir Next Medium"/>
                <a:cs typeface="Avenir Next Medium"/>
                <a:sym typeface="Avenir Next Medium"/>
              </a:defRPr>
            </a:pPr>
          </a:p>
        </p:txBody>
      </p:sp>
      <p:sp>
        <p:nvSpPr>
          <p:cNvPr id="191" name="Shape 191"/>
          <p:cNvSpPr/>
          <p:nvPr/>
        </p:nvSpPr>
        <p:spPr>
          <a:xfrm flipV="1">
            <a:off x="1512138" y="6527964"/>
            <a:ext cx="14626" cy="647536"/>
          </a:xfrm>
          <a:prstGeom prst="line">
            <a:avLst/>
          </a:prstGeom>
          <a:ln w="25400">
            <a:solidFill>
              <a:srgbClr val="000000"/>
            </a:solidFill>
            <a:miter lim="400000"/>
          </a:ln>
        </p:spPr>
        <p:txBody>
          <a:bodyPr lIns="50800" tIns="50800" rIns="50800" bIns="50800" anchor="ctr"/>
          <a:lstStyle/>
          <a:p>
            <a:pPr/>
          </a:p>
        </p:txBody>
      </p:sp>
      <p:sp>
        <p:nvSpPr>
          <p:cNvPr id="192" name="Shape 192"/>
          <p:cNvSpPr txBox="1"/>
          <p:nvPr/>
        </p:nvSpPr>
        <p:spPr>
          <a:xfrm>
            <a:off x="-463906" y="5537199"/>
            <a:ext cx="4382212" cy="762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800"/>
            </a:lvl1pPr>
          </a:lstStyle>
          <a:p>
            <a:pPr/>
            <a:r>
              <a:t>I. TOPIC rDNA</a:t>
            </a:r>
          </a:p>
        </p:txBody>
      </p:sp>
      <p:sp>
        <p:nvSpPr>
          <p:cNvPr id="193" name="Shape 193"/>
          <p:cNvSpPr/>
          <p:nvPr/>
        </p:nvSpPr>
        <p:spPr>
          <a:xfrm flipH="1" flipV="1">
            <a:off x="16808823" y="7550250"/>
            <a:ext cx="837" cy="674287"/>
          </a:xfrm>
          <a:prstGeom prst="line">
            <a:avLst/>
          </a:prstGeom>
          <a:ln w="25400">
            <a:solidFill>
              <a:srgbClr val="000000"/>
            </a:solidFill>
            <a:miter lim="400000"/>
          </a:ln>
        </p:spPr>
        <p:txBody>
          <a:bodyPr lIns="50800" tIns="50800" rIns="50800" bIns="50800" anchor="ctr"/>
          <a:lstStyle/>
          <a:p>
            <a:pPr/>
          </a:p>
        </p:txBody>
      </p:sp>
      <p:sp>
        <p:nvSpPr>
          <p:cNvPr id="194" name="Shape 194"/>
          <p:cNvSpPr/>
          <p:nvPr/>
        </p:nvSpPr>
        <p:spPr>
          <a:xfrm flipH="1" flipV="1">
            <a:off x="21868690" y="6647835"/>
            <a:ext cx="6688" cy="584715"/>
          </a:xfrm>
          <a:prstGeom prst="line">
            <a:avLst/>
          </a:prstGeom>
          <a:ln w="25400">
            <a:solidFill>
              <a:srgbClr val="000000"/>
            </a:solidFill>
            <a:miter lim="400000"/>
          </a:ln>
        </p:spPr>
        <p:txBody>
          <a:bodyPr lIns="50800" tIns="50800" rIns="50800" bIns="50800" anchor="ctr"/>
          <a:lstStyle/>
          <a:p>
            <a:pPr/>
          </a:p>
        </p:txBody>
      </p:sp>
      <p:sp>
        <p:nvSpPr>
          <p:cNvPr id="195" name="Shape 195"/>
          <p:cNvSpPr txBox="1"/>
          <p:nvPr/>
        </p:nvSpPr>
        <p:spPr>
          <a:xfrm>
            <a:off x="4140200" y="6311899"/>
            <a:ext cx="4900791" cy="685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800">
                <a:latin typeface="Proxima Nova"/>
                <a:ea typeface="Proxima Nova"/>
                <a:cs typeface="Proxima Nova"/>
                <a:sym typeface="Proxima Nova"/>
              </a:defRPr>
            </a:lvl1pPr>
          </a:lstStyle>
          <a:p>
            <a:pPr/>
            <a:r>
              <a:t>1974</a:t>
            </a:r>
          </a:p>
        </p:txBody>
      </p:sp>
      <p:sp>
        <p:nvSpPr>
          <p:cNvPr id="196" name="Shape 196"/>
          <p:cNvSpPr txBox="1"/>
          <p:nvPr/>
        </p:nvSpPr>
        <p:spPr>
          <a:xfrm>
            <a:off x="9245600" y="7721600"/>
            <a:ext cx="4900791" cy="1270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800">
                <a:latin typeface="Proxima Nova"/>
                <a:ea typeface="Proxima Nova"/>
                <a:cs typeface="Proxima Nova"/>
                <a:sym typeface="Proxima Nova"/>
              </a:defRPr>
            </a:pPr>
            <a:r>
              <a:t>1975</a:t>
            </a:r>
          </a:p>
          <a:p>
            <a:pPr>
              <a:defRPr sz="3800">
                <a:latin typeface="Proxima Nova"/>
                <a:ea typeface="Proxima Nova"/>
                <a:cs typeface="Proxima Nova"/>
                <a:sym typeface="Proxima Nova"/>
              </a:defRPr>
            </a:pPr>
            <a:r>
              <a:t>1976</a:t>
            </a:r>
          </a:p>
        </p:txBody>
      </p:sp>
      <p:sp>
        <p:nvSpPr>
          <p:cNvPr id="197" name="Shape 197"/>
          <p:cNvSpPr txBox="1"/>
          <p:nvPr/>
        </p:nvSpPr>
        <p:spPr>
          <a:xfrm>
            <a:off x="14376400" y="5765800"/>
            <a:ext cx="4900791" cy="1270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800">
                <a:latin typeface="Proxima Nova"/>
                <a:ea typeface="Proxima Nova"/>
                <a:cs typeface="Proxima Nova"/>
                <a:sym typeface="Proxima Nova"/>
              </a:defRPr>
            </a:pPr>
            <a:r>
              <a:t>1977</a:t>
            </a:r>
          </a:p>
          <a:p>
            <a:pPr>
              <a:defRPr sz="3800">
                <a:latin typeface="Proxima Nova"/>
                <a:ea typeface="Proxima Nova"/>
                <a:cs typeface="Proxima Nova"/>
                <a:sym typeface="Proxima Nova"/>
              </a:defRPr>
            </a:pPr>
            <a:r>
              <a:t>1979</a:t>
            </a:r>
          </a:p>
        </p:txBody>
      </p:sp>
      <p:sp>
        <p:nvSpPr>
          <p:cNvPr id="198" name="Shape 198"/>
          <p:cNvSpPr txBox="1"/>
          <p:nvPr/>
        </p:nvSpPr>
        <p:spPr>
          <a:xfrm>
            <a:off x="19748500" y="5714999"/>
            <a:ext cx="4382212" cy="711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4000">
                <a:latin typeface="Proxima Nova"/>
                <a:ea typeface="Proxima Nova"/>
                <a:cs typeface="Proxima Nova"/>
                <a:sym typeface="Proxima Nova"/>
              </a:defRPr>
            </a:lvl1pPr>
          </a:lstStyle>
          <a:p>
            <a:pPr/>
            <a:r>
              <a:t>V. CONCLUSION</a:t>
            </a:r>
          </a:p>
        </p:txBody>
      </p:sp>
      <p:sp>
        <p:nvSpPr>
          <p:cNvPr id="199" name="Shape 199"/>
          <p:cNvSpPr txBox="1"/>
          <p:nvPr/>
        </p:nvSpPr>
        <p:spPr>
          <a:xfrm>
            <a:off x="4399489" y="8318500"/>
            <a:ext cx="4432301" cy="132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4000">
                <a:latin typeface="Proxima Nova"/>
                <a:ea typeface="Proxima Nova"/>
                <a:cs typeface="Proxima Nova"/>
                <a:sym typeface="Proxima Nova"/>
              </a:defRPr>
            </a:pPr>
            <a:r>
              <a:t>II. SCIENTIFIC</a:t>
            </a:r>
          </a:p>
          <a:p>
            <a:pPr>
              <a:defRPr b="1" sz="4000">
                <a:latin typeface="Proxima Nova"/>
                <a:ea typeface="Proxima Nova"/>
                <a:cs typeface="Proxima Nova"/>
                <a:sym typeface="Proxima Nova"/>
              </a:defRPr>
            </a:pPr>
            <a:r>
              <a:t>ACCOUNTABILITY</a:t>
            </a:r>
          </a:p>
        </p:txBody>
      </p:sp>
      <p:sp>
        <p:nvSpPr>
          <p:cNvPr id="200" name="Shape 200"/>
          <p:cNvSpPr txBox="1"/>
          <p:nvPr/>
        </p:nvSpPr>
        <p:spPr>
          <a:xfrm>
            <a:off x="9398000" y="5181600"/>
            <a:ext cx="4382212" cy="132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4000">
                <a:latin typeface="Proxima Nova"/>
                <a:ea typeface="Proxima Nova"/>
                <a:cs typeface="Proxima Nova"/>
                <a:sym typeface="Proxima Nova"/>
              </a:defRPr>
            </a:pPr>
            <a:r>
              <a:t>III. PUBLIC </a:t>
            </a:r>
            <a:br/>
            <a:r>
              <a:t>DEBATE</a:t>
            </a:r>
          </a:p>
        </p:txBody>
      </p:sp>
      <p:sp>
        <p:nvSpPr>
          <p:cNvPr id="201" name="Shape 201"/>
          <p:cNvSpPr txBox="1"/>
          <p:nvPr/>
        </p:nvSpPr>
        <p:spPr>
          <a:xfrm>
            <a:off x="14630400" y="8305800"/>
            <a:ext cx="4382212" cy="132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4000">
                <a:latin typeface="Proxima Nova"/>
                <a:ea typeface="Proxima Nova"/>
                <a:cs typeface="Proxima Nova"/>
                <a:sym typeface="Proxima Nova"/>
              </a:defRPr>
            </a:lvl1pPr>
          </a:lstStyle>
          <a:p>
            <a:pPr/>
            <a:r>
              <a:t>IV. FURTHER EXPANSION</a:t>
            </a:r>
          </a:p>
        </p:txBody>
      </p:sp>
      <p:sp>
        <p:nvSpPr>
          <p:cNvPr id="202" name="Shape 202"/>
          <p:cNvSpPr/>
          <p:nvPr/>
        </p:nvSpPr>
        <p:spPr>
          <a:xfrm>
            <a:off x="3924300" y="7226300"/>
            <a:ext cx="304800" cy="304800"/>
          </a:xfrm>
          <a:prstGeom prst="ellipse">
            <a:avLst/>
          </a:prstGeom>
          <a:solidFill>
            <a:schemeClr val="accent5"/>
          </a:solidFill>
          <a:ln w="12700">
            <a:miter lim="400000"/>
          </a:ln>
        </p:spPr>
        <p:txBody>
          <a:bodyPr lIns="50800" tIns="50800" rIns="50800" bIns="50800" anchor="ctr"/>
          <a:lstStyle/>
          <a:p>
            <a:pPr defTabSz="457200">
              <a:defRPr sz="3200">
                <a:solidFill>
                  <a:srgbClr val="FFFFFF"/>
                </a:solidFill>
                <a:latin typeface="Avenir Next Medium"/>
                <a:ea typeface="Avenir Next Medium"/>
                <a:cs typeface="Avenir Next Medium"/>
                <a:sym typeface="Avenir Next Medium"/>
              </a:defRPr>
            </a:pPr>
          </a:p>
        </p:txBody>
      </p:sp>
      <p:sp>
        <p:nvSpPr>
          <p:cNvPr id="203" name="Shape 203"/>
          <p:cNvSpPr/>
          <p:nvPr/>
        </p:nvSpPr>
        <p:spPr>
          <a:xfrm>
            <a:off x="1435100" y="6438900"/>
            <a:ext cx="190500" cy="177800"/>
          </a:xfrm>
          <a:prstGeom prst="ellipse">
            <a:avLst/>
          </a:prstGeom>
          <a:solidFill>
            <a:srgbClr val="000000"/>
          </a:solidFill>
          <a:ln w="12700">
            <a:miter lim="400000"/>
          </a:ln>
        </p:spPr>
        <p:txBody>
          <a:bodyPr lIns="50800" tIns="50800" rIns="50800" bIns="50800" anchor="ctr"/>
          <a:lstStyle/>
          <a:p>
            <a:pPr defTabSz="457200">
              <a:defRPr sz="3200">
                <a:solidFill>
                  <a:srgbClr val="FFFFFF"/>
                </a:solidFill>
                <a:latin typeface="Avenir Next Medium"/>
                <a:ea typeface="Avenir Next Medium"/>
                <a:cs typeface="Avenir Next Medium"/>
                <a:sym typeface="Avenir Next Medium"/>
              </a:defRPr>
            </a:pPr>
          </a:p>
        </p:txBody>
      </p:sp>
      <p:sp>
        <p:nvSpPr>
          <p:cNvPr id="204" name="Shape 204"/>
          <p:cNvSpPr/>
          <p:nvPr/>
        </p:nvSpPr>
        <p:spPr>
          <a:xfrm>
            <a:off x="6502400" y="8166100"/>
            <a:ext cx="190500" cy="177800"/>
          </a:xfrm>
          <a:prstGeom prst="ellipse">
            <a:avLst/>
          </a:prstGeom>
          <a:solidFill>
            <a:srgbClr val="000000"/>
          </a:solidFill>
          <a:ln w="12700">
            <a:miter lim="400000"/>
          </a:ln>
        </p:spPr>
        <p:txBody>
          <a:bodyPr lIns="50800" tIns="50800" rIns="50800" bIns="50800" anchor="ctr"/>
          <a:lstStyle/>
          <a:p>
            <a:pPr defTabSz="457200">
              <a:defRPr sz="3200">
                <a:solidFill>
                  <a:srgbClr val="FFFFFF"/>
                </a:solidFill>
                <a:latin typeface="Avenir Next Medium"/>
                <a:ea typeface="Avenir Next Medium"/>
                <a:cs typeface="Avenir Next Medium"/>
                <a:sym typeface="Avenir Next Medium"/>
              </a:defRPr>
            </a:pPr>
          </a:p>
        </p:txBody>
      </p:sp>
      <p:sp>
        <p:nvSpPr>
          <p:cNvPr id="205" name="Shape 205"/>
          <p:cNvSpPr/>
          <p:nvPr/>
        </p:nvSpPr>
        <p:spPr>
          <a:xfrm flipH="1" flipV="1">
            <a:off x="6601896" y="7536850"/>
            <a:ext cx="1142" cy="622818"/>
          </a:xfrm>
          <a:prstGeom prst="line">
            <a:avLst/>
          </a:prstGeom>
          <a:ln w="25400">
            <a:solidFill>
              <a:srgbClr val="000000"/>
            </a:solidFill>
            <a:miter lim="400000"/>
          </a:ln>
        </p:spPr>
        <p:txBody>
          <a:bodyPr lIns="50800" tIns="50800" rIns="50800" bIns="50800" anchor="ctr"/>
          <a:lstStyle/>
          <a:p>
            <a:pPr/>
          </a:p>
        </p:txBody>
      </p:sp>
      <p:sp>
        <p:nvSpPr>
          <p:cNvPr id="206" name="Shape 206"/>
          <p:cNvSpPr/>
          <p:nvPr/>
        </p:nvSpPr>
        <p:spPr>
          <a:xfrm flipV="1">
            <a:off x="11670337" y="6572332"/>
            <a:ext cx="14626" cy="647536"/>
          </a:xfrm>
          <a:prstGeom prst="line">
            <a:avLst/>
          </a:prstGeom>
          <a:ln w="25400">
            <a:solidFill>
              <a:srgbClr val="000000"/>
            </a:solidFill>
            <a:miter lim="400000"/>
          </a:ln>
        </p:spPr>
        <p:txBody>
          <a:bodyPr lIns="50800" tIns="50800" rIns="50800" bIns="50800" anchor="ctr"/>
          <a:lstStyle/>
          <a:p>
            <a:pPr/>
          </a:p>
        </p:txBody>
      </p:sp>
      <p:sp>
        <p:nvSpPr>
          <p:cNvPr id="207" name="Shape 207"/>
          <p:cNvSpPr/>
          <p:nvPr/>
        </p:nvSpPr>
        <p:spPr>
          <a:xfrm>
            <a:off x="11569700" y="6477000"/>
            <a:ext cx="190500" cy="177800"/>
          </a:xfrm>
          <a:prstGeom prst="ellipse">
            <a:avLst/>
          </a:prstGeom>
          <a:solidFill>
            <a:srgbClr val="000000"/>
          </a:solidFill>
          <a:ln w="12700">
            <a:miter lim="400000"/>
          </a:ln>
        </p:spPr>
        <p:txBody>
          <a:bodyPr lIns="50800" tIns="50800" rIns="50800" bIns="50800" anchor="ctr"/>
          <a:lstStyle/>
          <a:p>
            <a:pPr defTabSz="457200">
              <a:defRPr sz="3200">
                <a:solidFill>
                  <a:srgbClr val="FFFFFF"/>
                </a:solidFill>
                <a:latin typeface="Avenir Next Medium"/>
                <a:ea typeface="Avenir Next Medium"/>
                <a:cs typeface="Avenir Next Medium"/>
                <a:sym typeface="Avenir Next Medium"/>
              </a:defRPr>
            </a:pPr>
          </a:p>
        </p:txBody>
      </p:sp>
      <p:sp>
        <p:nvSpPr>
          <p:cNvPr id="208" name="Shape 208"/>
          <p:cNvSpPr/>
          <p:nvPr/>
        </p:nvSpPr>
        <p:spPr>
          <a:xfrm>
            <a:off x="16700500" y="8166100"/>
            <a:ext cx="190500" cy="177800"/>
          </a:xfrm>
          <a:prstGeom prst="ellipse">
            <a:avLst/>
          </a:prstGeom>
          <a:solidFill>
            <a:srgbClr val="000000"/>
          </a:solidFill>
          <a:ln w="12700">
            <a:miter lim="400000"/>
          </a:ln>
        </p:spPr>
        <p:txBody>
          <a:bodyPr lIns="50800" tIns="50800" rIns="50800" bIns="50800" anchor="ctr"/>
          <a:lstStyle/>
          <a:p>
            <a:pPr defTabSz="457200">
              <a:defRPr sz="3200">
                <a:solidFill>
                  <a:srgbClr val="FFFFFF"/>
                </a:solidFill>
                <a:latin typeface="Avenir Next Medium"/>
                <a:ea typeface="Avenir Next Medium"/>
                <a:cs typeface="Avenir Next Medium"/>
                <a:sym typeface="Avenir Next Medium"/>
              </a:defRPr>
            </a:pPr>
          </a:p>
        </p:txBody>
      </p:sp>
      <p:sp>
        <p:nvSpPr>
          <p:cNvPr id="209" name="Shape 209"/>
          <p:cNvSpPr/>
          <p:nvPr/>
        </p:nvSpPr>
        <p:spPr>
          <a:xfrm>
            <a:off x="21793200" y="6565900"/>
            <a:ext cx="190500" cy="177800"/>
          </a:xfrm>
          <a:prstGeom prst="ellipse">
            <a:avLst/>
          </a:prstGeom>
          <a:solidFill>
            <a:srgbClr val="000000"/>
          </a:solidFill>
          <a:ln w="12700">
            <a:miter lim="400000"/>
          </a:ln>
        </p:spPr>
        <p:txBody>
          <a:bodyPr lIns="50800" tIns="50800" rIns="50800" bIns="50800" anchor="ctr"/>
          <a:lstStyle/>
          <a:p>
            <a:pPr defTabSz="457200">
              <a:defRPr sz="3200">
                <a:solidFill>
                  <a:srgbClr val="FFFFFF"/>
                </a:solidFill>
                <a:latin typeface="Avenir Next Medium"/>
                <a:ea typeface="Avenir Next Medium"/>
                <a:cs typeface="Avenir Next Medium"/>
                <a:sym typeface="Avenir Next Medium"/>
              </a:defRPr>
            </a:pPr>
          </a:p>
        </p:txBody>
      </p:sp>
      <p:sp>
        <p:nvSpPr>
          <p:cNvPr id="210" name="Shape 210"/>
          <p:cNvSpPr/>
          <p:nvPr/>
        </p:nvSpPr>
        <p:spPr>
          <a:xfrm>
            <a:off x="9118600" y="7226300"/>
            <a:ext cx="304800" cy="304800"/>
          </a:xfrm>
          <a:prstGeom prst="ellipse">
            <a:avLst/>
          </a:prstGeom>
          <a:solidFill>
            <a:schemeClr val="accent5"/>
          </a:solidFill>
          <a:ln w="12700">
            <a:miter lim="400000"/>
          </a:ln>
        </p:spPr>
        <p:txBody>
          <a:bodyPr lIns="50800" tIns="50800" rIns="50800" bIns="50800" anchor="ctr"/>
          <a:lstStyle/>
          <a:p>
            <a:pPr defTabSz="457200">
              <a:defRPr sz="3200">
                <a:solidFill>
                  <a:srgbClr val="FFFFFF"/>
                </a:solidFill>
                <a:latin typeface="Avenir Next Medium"/>
                <a:ea typeface="Avenir Next Medium"/>
                <a:cs typeface="Avenir Next Medium"/>
                <a:sym typeface="Avenir Next Medium"/>
              </a:defRPr>
            </a:pPr>
          </a:p>
        </p:txBody>
      </p:sp>
      <p:sp>
        <p:nvSpPr>
          <p:cNvPr id="211" name="Shape 211"/>
          <p:cNvSpPr/>
          <p:nvPr/>
        </p:nvSpPr>
        <p:spPr>
          <a:xfrm>
            <a:off x="14427200" y="7213600"/>
            <a:ext cx="304800" cy="304800"/>
          </a:xfrm>
          <a:prstGeom prst="ellipse">
            <a:avLst/>
          </a:prstGeom>
          <a:solidFill>
            <a:schemeClr val="accent5"/>
          </a:solidFill>
          <a:ln w="12700">
            <a:miter lim="400000"/>
          </a:ln>
        </p:spPr>
        <p:txBody>
          <a:bodyPr lIns="50800" tIns="50800" rIns="50800" bIns="50800" anchor="ctr"/>
          <a:lstStyle/>
          <a:p>
            <a:pPr defTabSz="457200">
              <a:defRPr sz="3200">
                <a:solidFill>
                  <a:srgbClr val="FFFFFF"/>
                </a:solidFill>
                <a:latin typeface="Avenir Next Medium"/>
                <a:ea typeface="Avenir Next Medium"/>
                <a:cs typeface="Avenir Next Medium"/>
                <a:sym typeface="Avenir Next Medium"/>
              </a:defRPr>
            </a:pPr>
          </a:p>
        </p:txBody>
      </p:sp>
      <p:sp>
        <p:nvSpPr>
          <p:cNvPr id="212" name="Shape 212"/>
          <p:cNvSpPr/>
          <p:nvPr/>
        </p:nvSpPr>
        <p:spPr>
          <a:xfrm>
            <a:off x="19329400" y="7251700"/>
            <a:ext cx="304800" cy="304800"/>
          </a:xfrm>
          <a:prstGeom prst="ellipse">
            <a:avLst/>
          </a:prstGeom>
          <a:solidFill>
            <a:schemeClr val="accent5"/>
          </a:solidFill>
          <a:ln w="12700">
            <a:miter lim="400000"/>
          </a:ln>
        </p:spPr>
        <p:txBody>
          <a:bodyPr lIns="50800" tIns="50800" rIns="50800" bIns="50800" anchor="ctr"/>
          <a:lstStyle/>
          <a:p>
            <a:pPr defTabSz="457200">
              <a:defRPr sz="3200">
                <a:solidFill>
                  <a:srgbClr val="FFFFFF"/>
                </a:solidFill>
                <a:latin typeface="Avenir Next Medium"/>
                <a:ea typeface="Avenir Next Medium"/>
                <a:cs typeface="Avenir Next Medium"/>
                <a:sym typeface="Avenir Next Medium"/>
              </a:defRPr>
            </a:pPr>
          </a:p>
        </p:txBody>
      </p:sp>
      <p:sp>
        <p:nvSpPr>
          <p:cNvPr id="213" name="Shape 213"/>
          <p:cNvSpPr/>
          <p:nvPr/>
        </p:nvSpPr>
        <p:spPr>
          <a:xfrm flipH="1" flipV="1">
            <a:off x="4070037" y="7474595"/>
            <a:ext cx="24567" cy="2333264"/>
          </a:xfrm>
          <a:prstGeom prst="line">
            <a:avLst/>
          </a:prstGeom>
          <a:ln w="25400">
            <a:solidFill>
              <a:srgbClr val="000000"/>
            </a:solidFill>
            <a:custDash>
              <a:ds d="600000" sp="600000"/>
            </a:custDash>
            <a:miter lim="400000"/>
          </a:ln>
        </p:spPr>
        <p:txBody>
          <a:bodyPr lIns="50800" tIns="50800" rIns="50800" bIns="50800" anchor="ctr"/>
          <a:lstStyle/>
          <a:p>
            <a:pPr/>
          </a:p>
        </p:txBody>
      </p:sp>
      <p:sp>
        <p:nvSpPr>
          <p:cNvPr id="214" name="Shape 214"/>
          <p:cNvSpPr/>
          <p:nvPr/>
        </p:nvSpPr>
        <p:spPr>
          <a:xfrm flipH="1" flipV="1">
            <a:off x="9266478" y="4346951"/>
            <a:ext cx="1310" cy="2882901"/>
          </a:xfrm>
          <a:prstGeom prst="line">
            <a:avLst/>
          </a:prstGeom>
          <a:ln w="25400">
            <a:solidFill>
              <a:srgbClr val="000000"/>
            </a:solidFill>
            <a:custDash>
              <a:ds d="600000" sp="600000"/>
            </a:custDash>
            <a:miter lim="400000"/>
          </a:ln>
        </p:spPr>
        <p:txBody>
          <a:bodyPr lIns="50800" tIns="50800" rIns="50800" bIns="50800" anchor="ctr"/>
          <a:lstStyle/>
          <a:p>
            <a:pPr/>
          </a:p>
        </p:txBody>
      </p:sp>
      <p:sp>
        <p:nvSpPr>
          <p:cNvPr id="215" name="Shape 215"/>
          <p:cNvSpPr/>
          <p:nvPr/>
        </p:nvSpPr>
        <p:spPr>
          <a:xfrm flipH="1" flipV="1">
            <a:off x="14573059" y="7520135"/>
            <a:ext cx="4733" cy="2197205"/>
          </a:xfrm>
          <a:prstGeom prst="line">
            <a:avLst/>
          </a:prstGeom>
          <a:ln w="25400">
            <a:solidFill>
              <a:srgbClr val="000000"/>
            </a:solidFill>
            <a:custDash>
              <a:ds d="600000" sp="600000"/>
            </a:custDash>
            <a:miter lim="400000"/>
          </a:ln>
        </p:spPr>
        <p:txBody>
          <a:bodyPr lIns="50800" tIns="50800" rIns="50800" bIns="50800" anchor="ctr"/>
          <a:lstStyle/>
          <a:p>
            <a:pPr/>
          </a:p>
        </p:txBody>
      </p:sp>
      <p:sp>
        <p:nvSpPr>
          <p:cNvPr id="216" name="Shape 216"/>
          <p:cNvSpPr/>
          <p:nvPr/>
        </p:nvSpPr>
        <p:spPr>
          <a:xfrm flipH="1" flipV="1">
            <a:off x="19479448" y="5178048"/>
            <a:ext cx="11840" cy="2064504"/>
          </a:xfrm>
          <a:prstGeom prst="line">
            <a:avLst/>
          </a:prstGeom>
          <a:ln w="25400">
            <a:solidFill>
              <a:srgbClr val="000000"/>
            </a:solidFill>
            <a:custDash>
              <a:ds d="600000" sp="600000"/>
            </a:custDash>
            <a:miter lim="400000"/>
          </a:ln>
        </p:spPr>
        <p:txBody>
          <a:bodyPr lIns="50800" tIns="50800" rIns="50800" bIns="50800" anchor="ctr"/>
          <a:lstStyle/>
          <a:p>
            <a:pPr/>
          </a:p>
        </p:txBody>
      </p:sp>
      <p:sp>
        <p:nvSpPr>
          <p:cNvPr id="217" name="Shape 217"/>
          <p:cNvSpPr txBox="1"/>
          <p:nvPr/>
        </p:nvSpPr>
        <p:spPr>
          <a:xfrm>
            <a:off x="1847850" y="9810749"/>
            <a:ext cx="4457700" cy="27559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703791" indent="-703791">
              <a:buSzPct val="100000"/>
              <a:buAutoNum type="romanUcPeriod" startAt="1"/>
              <a:defRPr i="1" sz="3800" u="sng"/>
            </a:pPr>
            <a:r>
              <a:t>The  rDNA</a:t>
            </a:r>
          </a:p>
          <a:p>
            <a:pPr>
              <a:defRPr i="1" sz="3800" u="sng"/>
            </a:pPr>
          </a:p>
          <a:p>
            <a:pPr>
              <a:defRPr sz="3800"/>
            </a:pPr>
            <a:r>
              <a:t>Pros and cons</a:t>
            </a:r>
          </a:p>
          <a:p>
            <a:pPr>
              <a:defRPr sz="3800"/>
            </a:pPr>
            <a:r>
              <a:t>Use of it</a:t>
            </a:r>
          </a:p>
        </p:txBody>
      </p:sp>
      <p:sp>
        <p:nvSpPr>
          <p:cNvPr id="218" name="Shape 218"/>
          <p:cNvSpPr txBox="1"/>
          <p:nvPr/>
        </p:nvSpPr>
        <p:spPr>
          <a:xfrm>
            <a:off x="6670876" y="941955"/>
            <a:ext cx="5156201" cy="3416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i="1" sz="3800" u="sng"/>
            </a:pPr>
            <a:r>
              <a:t>II.  The Berg letter </a:t>
            </a:r>
          </a:p>
          <a:p>
            <a:pPr>
              <a:defRPr i="1" sz="3800" u="sng"/>
            </a:pPr>
          </a:p>
          <a:p>
            <a:pPr>
              <a:defRPr sz="3800"/>
            </a:pPr>
            <a:r>
              <a:t>Discuss among scientists, through a moratorium.</a:t>
            </a:r>
          </a:p>
        </p:txBody>
      </p:sp>
      <p:sp>
        <p:nvSpPr>
          <p:cNvPr id="219" name="Shape 219"/>
          <p:cNvSpPr txBox="1"/>
          <p:nvPr/>
        </p:nvSpPr>
        <p:spPr>
          <a:xfrm>
            <a:off x="10887728" y="9714197"/>
            <a:ext cx="7416801" cy="3416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i="1" sz="3800" u="sng"/>
            </a:pPr>
            <a:r>
              <a:t>III.   « Refrain from using the alphabet »</a:t>
            </a:r>
          </a:p>
          <a:p>
            <a:pPr>
              <a:defRPr i="1" sz="3800" u="sng"/>
            </a:pPr>
          </a:p>
          <a:p>
            <a:pPr>
              <a:defRPr sz="3800"/>
            </a:pPr>
            <a:r>
              <a:t>Public concerns on whether rDNA is harmful or not.</a:t>
            </a:r>
          </a:p>
        </p:txBody>
      </p:sp>
      <p:sp>
        <p:nvSpPr>
          <p:cNvPr id="220" name="Shape 220"/>
          <p:cNvSpPr txBox="1"/>
          <p:nvPr/>
        </p:nvSpPr>
        <p:spPr>
          <a:xfrm>
            <a:off x="15989300" y="1828714"/>
            <a:ext cx="6985000" cy="3416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i="1" sz="3800" u="sng"/>
            </a:pPr>
            <a:r>
              <a:t>IV.   Gene town </a:t>
            </a:r>
          </a:p>
          <a:p>
            <a:pPr>
              <a:defRPr i="1" sz="3800" u="sng"/>
            </a:pPr>
          </a:p>
          <a:p>
            <a:pPr>
              <a:defRPr sz="3800"/>
            </a:pPr>
            <a:r>
              <a:t>Launch of biotechnology and enhanced relations with wider community.</a:t>
            </a:r>
          </a:p>
        </p:txBody>
      </p:sp>
      <p:pic>
        <p:nvPicPr>
          <p:cNvPr id="221" name="logo.png"/>
          <p:cNvPicPr>
            <a:picLocks noChangeAspect="1"/>
          </p:cNvPicPr>
          <p:nvPr/>
        </p:nvPicPr>
        <p:blipFill>
          <a:blip r:embed="rId2">
            <a:extLst/>
          </a:blip>
          <a:stretch>
            <a:fillRect/>
          </a:stretch>
        </p:blipFill>
        <p:spPr>
          <a:xfrm>
            <a:off x="20271074" y="386757"/>
            <a:ext cx="3452527" cy="1404028"/>
          </a:xfrm>
          <a:prstGeom prst="rect">
            <a:avLst/>
          </a:prstGeom>
          <a:ln w="12700">
            <a:miter lim="400000"/>
          </a:ln>
        </p:spPr>
      </p:pic>
      <p:sp>
        <p:nvSpPr>
          <p:cNvPr id="222" name="Shape 222"/>
          <p:cNvSpPr txBox="1"/>
          <p:nvPr>
            <p:ph type="sldNum" sz="quarter" idx="4294967295"/>
          </p:nvPr>
        </p:nvSpPr>
        <p:spPr>
          <a:xfrm>
            <a:off x="12047474" y="13065506"/>
            <a:ext cx="276353" cy="4826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hape 224"/>
          <p:cNvSpPr txBox="1"/>
          <p:nvPr>
            <p:ph type="title"/>
          </p:nvPr>
        </p:nvSpPr>
        <p:spPr>
          <a:prstGeom prst="rect">
            <a:avLst/>
          </a:prstGeom>
        </p:spPr>
        <p:txBody>
          <a:bodyPr/>
          <a:lstStyle>
            <a:lvl1pPr>
              <a:defRPr>
                <a:gradFill flip="none" rotWithShape="1">
                  <a:gsLst>
                    <a:gs pos="0">
                      <a:schemeClr val="accent1">
                        <a:lumOff val="13575"/>
                      </a:schemeClr>
                    </a:gs>
                    <a:gs pos="100000">
                      <a:schemeClr val="accent1">
                        <a:hueOff val="381599"/>
                        <a:lumOff val="-17182"/>
                      </a:schemeClr>
                    </a:gs>
                  </a:gsLst>
                  <a:lin ang="3960000" scaled="0"/>
                </a:gradFill>
              </a:defRPr>
            </a:lvl1pPr>
          </a:lstStyle>
          <a:p>
            <a:pPr/>
            <a:r>
              <a:t>I. The rDNA</a:t>
            </a:r>
          </a:p>
        </p:txBody>
      </p:sp>
      <p:sp>
        <p:nvSpPr>
          <p:cNvPr id="225" name="Shape 225"/>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What is it ?</a:t>
            </a:r>
          </a:p>
        </p:txBody>
      </p:sp>
      <p:pic>
        <p:nvPicPr>
          <p:cNvPr id="226" name="logo.png"/>
          <p:cNvPicPr>
            <a:picLocks noChangeAspect="1"/>
          </p:cNvPicPr>
          <p:nvPr/>
        </p:nvPicPr>
        <p:blipFill>
          <a:blip r:embed="rId2">
            <a:extLst/>
          </a:blip>
          <a:stretch>
            <a:fillRect/>
          </a:stretch>
        </p:blipFill>
        <p:spPr>
          <a:xfrm>
            <a:off x="20271074" y="386757"/>
            <a:ext cx="3452527" cy="1404028"/>
          </a:xfrm>
          <a:prstGeom prst="rect">
            <a:avLst/>
          </a:prstGeom>
          <a:ln w="12700">
            <a:miter lim="400000"/>
          </a:ln>
        </p:spPr>
      </p:pic>
      <p:sp>
        <p:nvSpPr>
          <p:cNvPr id="227" name="Shape 227"/>
          <p:cNvSpPr txBox="1"/>
          <p:nvPr>
            <p:ph type="sldNum" sz="quarter" idx="4294967295"/>
          </p:nvPr>
        </p:nvSpPr>
        <p:spPr>
          <a:xfrm>
            <a:off x="12047474" y="13065506"/>
            <a:ext cx="276353" cy="4826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28" name="adn brin.png"/>
          <p:cNvPicPr>
            <a:picLocks noChangeAspect="1"/>
          </p:cNvPicPr>
          <p:nvPr/>
        </p:nvPicPr>
        <p:blipFill>
          <a:blip r:embed="rId3">
            <a:extLst/>
          </a:blip>
          <a:stretch>
            <a:fillRect/>
          </a:stretch>
        </p:blipFill>
        <p:spPr>
          <a:xfrm>
            <a:off x="2108200" y="6344882"/>
            <a:ext cx="3971637" cy="4564418"/>
          </a:xfrm>
          <a:prstGeom prst="rect">
            <a:avLst/>
          </a:prstGeom>
          <a:ln w="12700">
            <a:miter lim="400000"/>
          </a:ln>
        </p:spPr>
      </p:pic>
      <p:pic>
        <p:nvPicPr>
          <p:cNvPr id="229" name="plasmid host.png"/>
          <p:cNvPicPr>
            <a:picLocks noChangeAspect="1"/>
          </p:cNvPicPr>
          <p:nvPr/>
        </p:nvPicPr>
        <p:blipFill>
          <a:blip r:embed="rId4">
            <a:extLst/>
          </a:blip>
          <a:stretch>
            <a:fillRect/>
          </a:stretch>
        </p:blipFill>
        <p:spPr>
          <a:xfrm>
            <a:off x="9613900" y="6227320"/>
            <a:ext cx="3784600" cy="4681980"/>
          </a:xfrm>
          <a:prstGeom prst="rect">
            <a:avLst/>
          </a:prstGeom>
          <a:ln w="12700">
            <a:miter lim="400000"/>
          </a:ln>
        </p:spPr>
      </p:pic>
      <p:pic>
        <p:nvPicPr>
          <p:cNvPr id="230" name="vial.png"/>
          <p:cNvPicPr>
            <a:picLocks noChangeAspect="1"/>
          </p:cNvPicPr>
          <p:nvPr/>
        </p:nvPicPr>
        <p:blipFill>
          <a:blip r:embed="rId5">
            <a:extLst/>
          </a:blip>
          <a:stretch>
            <a:fillRect/>
          </a:stretch>
        </p:blipFill>
        <p:spPr>
          <a:xfrm>
            <a:off x="17551400" y="6732663"/>
            <a:ext cx="1663700" cy="3782938"/>
          </a:xfrm>
          <a:prstGeom prst="rect">
            <a:avLst/>
          </a:prstGeom>
          <a:ln w="12700">
            <a:miter lim="400000"/>
          </a:ln>
        </p:spPr>
      </p:pic>
      <p:sp>
        <p:nvSpPr>
          <p:cNvPr id="231" name="Shape 231"/>
          <p:cNvSpPr txBox="1"/>
          <p:nvPr/>
        </p:nvSpPr>
        <p:spPr>
          <a:xfrm>
            <a:off x="288766" y="4686300"/>
            <a:ext cx="2978468"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vl1pPr>
          </a:lstStyle>
          <a:p>
            <a:pPr/>
            <a:r>
              <a:t>Restriction enzymes</a:t>
            </a:r>
          </a:p>
        </p:txBody>
      </p:sp>
      <p:sp>
        <p:nvSpPr>
          <p:cNvPr id="232" name="Shape 232"/>
          <p:cNvSpPr/>
          <p:nvPr/>
        </p:nvSpPr>
        <p:spPr>
          <a:xfrm flipH="1" flipV="1">
            <a:off x="2217959" y="5342652"/>
            <a:ext cx="1751111" cy="2463714"/>
          </a:xfrm>
          <a:prstGeom prst="line">
            <a:avLst/>
          </a:prstGeom>
          <a:ln w="25400">
            <a:solidFill>
              <a:srgbClr val="000000"/>
            </a:solidFill>
            <a:custDash>
              <a:ds d="600000" sp="600000"/>
            </a:custDash>
            <a:miter lim="400000"/>
          </a:ln>
        </p:spPr>
        <p:txBody>
          <a:bodyPr lIns="50800" tIns="50800" rIns="50800" bIns="50800" anchor="ctr"/>
          <a:lstStyle/>
          <a:p>
            <a:pPr/>
          </a:p>
        </p:txBody>
      </p:sp>
      <p:sp>
        <p:nvSpPr>
          <p:cNvPr id="233" name="Shape 233"/>
          <p:cNvSpPr/>
          <p:nvPr/>
        </p:nvSpPr>
        <p:spPr>
          <a:xfrm flipH="1" flipV="1">
            <a:off x="2267114" y="5443551"/>
            <a:ext cx="1238096" cy="3555070"/>
          </a:xfrm>
          <a:prstGeom prst="line">
            <a:avLst/>
          </a:prstGeom>
          <a:ln w="25400">
            <a:solidFill>
              <a:srgbClr val="000000"/>
            </a:solidFill>
            <a:custDash>
              <a:ds d="600000" sp="600000"/>
            </a:custDash>
            <a:miter lim="400000"/>
          </a:ln>
        </p:spPr>
        <p:txBody>
          <a:bodyPr lIns="50800" tIns="50800" rIns="50800" bIns="50800" anchor="ctr"/>
          <a:lstStyle/>
          <a:p>
            <a:pPr/>
          </a:p>
        </p:txBody>
      </p:sp>
      <p:sp>
        <p:nvSpPr>
          <p:cNvPr id="234" name="Shape 234"/>
          <p:cNvSpPr txBox="1"/>
          <p:nvPr/>
        </p:nvSpPr>
        <p:spPr>
          <a:xfrm>
            <a:off x="1184655" y="11461750"/>
            <a:ext cx="4412489" cy="800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000"/>
            </a:lvl1pPr>
          </a:lstStyle>
          <a:p>
            <a:pPr/>
            <a:r>
              <a:t>Giving gene DNA</a:t>
            </a:r>
          </a:p>
        </p:txBody>
      </p:sp>
      <p:sp>
        <p:nvSpPr>
          <p:cNvPr id="235" name="Shape 235"/>
          <p:cNvSpPr/>
          <p:nvPr/>
        </p:nvSpPr>
        <p:spPr>
          <a:xfrm flipH="1" flipV="1">
            <a:off x="4067535" y="8717840"/>
            <a:ext cx="2065010" cy="713245"/>
          </a:xfrm>
          <a:prstGeom prst="line">
            <a:avLst/>
          </a:prstGeom>
          <a:ln w="25400">
            <a:solidFill>
              <a:srgbClr val="000000"/>
            </a:solidFill>
            <a:miter lim="400000"/>
            <a:tailEnd type="stealth"/>
          </a:ln>
        </p:spPr>
        <p:txBody>
          <a:bodyPr lIns="50800" tIns="50800" rIns="50800" bIns="50800" anchor="ctr"/>
          <a:lstStyle/>
          <a:p>
            <a:pPr/>
          </a:p>
        </p:txBody>
      </p:sp>
      <p:sp>
        <p:nvSpPr>
          <p:cNvPr id="236" name="Shape 236"/>
          <p:cNvSpPr txBox="1"/>
          <p:nvPr/>
        </p:nvSpPr>
        <p:spPr>
          <a:xfrm>
            <a:off x="5004752" y="9486900"/>
            <a:ext cx="3604896"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vl1pPr>
          </a:lstStyle>
          <a:p>
            <a:pPr/>
            <a:r>
              <a:t>Gene we want to extract</a:t>
            </a:r>
          </a:p>
        </p:txBody>
      </p:sp>
      <p:sp>
        <p:nvSpPr>
          <p:cNvPr id="237" name="Shape 237"/>
          <p:cNvSpPr txBox="1"/>
          <p:nvPr/>
        </p:nvSpPr>
        <p:spPr>
          <a:xfrm>
            <a:off x="9680956" y="11334750"/>
            <a:ext cx="3345689" cy="800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000"/>
            </a:lvl1pPr>
          </a:lstStyle>
          <a:p>
            <a:pPr/>
            <a:r>
              <a:t>Host plasmid</a:t>
            </a:r>
          </a:p>
        </p:txBody>
      </p:sp>
      <p:sp>
        <p:nvSpPr>
          <p:cNvPr id="238" name="Shape 238"/>
          <p:cNvSpPr txBox="1"/>
          <p:nvPr/>
        </p:nvSpPr>
        <p:spPr>
          <a:xfrm>
            <a:off x="16488410" y="11112500"/>
            <a:ext cx="3827781" cy="1498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4000"/>
            </a:pPr>
            <a:r>
              <a:t>Solution with</a:t>
            </a:r>
          </a:p>
          <a:p>
            <a:pPr>
              <a:defRPr b="1" sz="4000"/>
            </a:pPr>
            <a:r>
              <a:t> bacteria E. coli</a:t>
            </a:r>
          </a:p>
        </p:txBody>
      </p:sp>
      <p:sp>
        <p:nvSpPr>
          <p:cNvPr id="239" name="Shape 239"/>
          <p:cNvSpPr txBox="1"/>
          <p:nvPr/>
        </p:nvSpPr>
        <p:spPr>
          <a:xfrm>
            <a:off x="6701948" y="4572000"/>
            <a:ext cx="4147504" cy="96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500"/>
            </a:pPr>
            <a:r>
              <a:t>Gene we wanted to extract </a:t>
            </a:r>
          </a:p>
          <a:p>
            <a:pPr>
              <a:defRPr sz="2500"/>
            </a:pPr>
            <a:r>
              <a:t>placed in the host plasmid</a:t>
            </a:r>
          </a:p>
        </p:txBody>
      </p:sp>
      <p:sp>
        <p:nvSpPr>
          <p:cNvPr id="240" name="Shape 240"/>
          <p:cNvSpPr/>
          <p:nvPr/>
        </p:nvSpPr>
        <p:spPr>
          <a:xfrm>
            <a:off x="8948633" y="5712440"/>
            <a:ext cx="1304067" cy="1982031"/>
          </a:xfrm>
          <a:prstGeom prst="line">
            <a:avLst/>
          </a:prstGeom>
          <a:ln w="25400">
            <a:solidFill>
              <a:srgbClr val="000000"/>
            </a:solidFill>
            <a:miter lim="400000"/>
            <a:tailEnd type="stealth"/>
          </a:ln>
        </p:spPr>
        <p:txBody>
          <a:bodyPr lIns="50800" tIns="50800" rIns="50800" bIns="50800" anchor="ctr"/>
          <a:lstStyle/>
          <a:p>
            <a:pPr/>
          </a:p>
        </p:txBody>
      </p:sp>
      <p:sp>
        <p:nvSpPr>
          <p:cNvPr id="241" name="Shape 241"/>
          <p:cNvSpPr txBox="1"/>
          <p:nvPr/>
        </p:nvSpPr>
        <p:spPr>
          <a:xfrm>
            <a:off x="15684341" y="5816600"/>
            <a:ext cx="635318"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vl1pPr>
          </a:lstStyle>
          <a:p>
            <a:pPr/>
            <a:r>
              <a:t>Vial</a:t>
            </a:r>
          </a:p>
        </p:txBody>
      </p:sp>
      <p:sp>
        <p:nvSpPr>
          <p:cNvPr id="242" name="Shape 242"/>
          <p:cNvSpPr txBox="1"/>
          <p:nvPr/>
        </p:nvSpPr>
        <p:spPr>
          <a:xfrm>
            <a:off x="19820254" y="7505700"/>
            <a:ext cx="3082291" cy="96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500"/>
            </a:pPr>
            <a:r>
              <a:t>Solution with E. coli </a:t>
            </a:r>
          </a:p>
          <a:p>
            <a:pPr>
              <a:defRPr sz="2500"/>
            </a:pPr>
            <a:r>
              <a:t>and host plasmid</a:t>
            </a:r>
          </a:p>
        </p:txBody>
      </p:sp>
      <p:sp>
        <p:nvSpPr>
          <p:cNvPr id="243" name="Shape 243"/>
          <p:cNvSpPr/>
          <p:nvPr/>
        </p:nvSpPr>
        <p:spPr>
          <a:xfrm>
            <a:off x="16163119" y="6380593"/>
            <a:ext cx="1741942" cy="947022"/>
          </a:xfrm>
          <a:prstGeom prst="line">
            <a:avLst/>
          </a:prstGeom>
          <a:ln w="25400">
            <a:solidFill>
              <a:srgbClr val="000000"/>
            </a:solidFill>
            <a:miter lim="400000"/>
            <a:tailEnd type="stealth"/>
          </a:ln>
        </p:spPr>
        <p:txBody>
          <a:bodyPr lIns="50800" tIns="50800" rIns="50800" bIns="50800" anchor="ctr"/>
          <a:lstStyle/>
          <a:p>
            <a:pPr/>
          </a:p>
        </p:txBody>
      </p:sp>
      <p:sp>
        <p:nvSpPr>
          <p:cNvPr id="244" name="Shape 244"/>
          <p:cNvSpPr/>
          <p:nvPr/>
        </p:nvSpPr>
        <p:spPr>
          <a:xfrm flipH="1">
            <a:off x="18401741" y="8215165"/>
            <a:ext cx="1493201" cy="127111"/>
          </a:xfrm>
          <a:prstGeom prst="line">
            <a:avLst/>
          </a:prstGeom>
          <a:ln w="25400">
            <a:solidFill>
              <a:srgbClr val="000000"/>
            </a:solidFill>
            <a:miter lim="400000"/>
            <a:tailEnd type="stealth"/>
          </a:ln>
        </p:spPr>
        <p:txBody>
          <a:bodyPr lIns="50800" tIns="50800" rIns="50800" bIns="50800" anchor="ctr"/>
          <a:lstStyle/>
          <a:p>
            <a:pPr/>
          </a:p>
        </p:txBody>
      </p:sp>
      <p:sp>
        <p:nvSpPr>
          <p:cNvPr id="245" name="Shape 245"/>
          <p:cNvSpPr/>
          <p:nvPr/>
        </p:nvSpPr>
        <p:spPr>
          <a:xfrm>
            <a:off x="6692900" y="11328400"/>
            <a:ext cx="1905000" cy="939800"/>
          </a:xfrm>
          <a:prstGeom prst="rightArrow">
            <a:avLst>
              <a:gd name="adj1" fmla="val 32000"/>
              <a:gd name="adj2" fmla="val 75676"/>
            </a:avLst>
          </a:prstGeom>
          <a:solidFill>
            <a:schemeClr val="accent4">
              <a:alpha val="82000"/>
            </a:schemeClr>
          </a:solidFill>
          <a:ln w="12700">
            <a:miter lim="400000"/>
          </a:ln>
        </p:spPr>
        <p:txBody>
          <a:bodyPr lIns="50800" tIns="50800" rIns="50800" bIns="50800" anchor="ctr"/>
          <a:lstStyle/>
          <a:p>
            <a:pPr defTabSz="457200">
              <a:defRPr sz="3200">
                <a:latin typeface="Avenir Next Medium"/>
                <a:ea typeface="Avenir Next Medium"/>
                <a:cs typeface="Avenir Next Medium"/>
                <a:sym typeface="Avenir Next Medium"/>
              </a:defRPr>
            </a:pPr>
          </a:p>
        </p:txBody>
      </p:sp>
      <p:sp>
        <p:nvSpPr>
          <p:cNvPr id="246" name="Shape 246"/>
          <p:cNvSpPr/>
          <p:nvPr/>
        </p:nvSpPr>
        <p:spPr>
          <a:xfrm>
            <a:off x="13906500" y="11277600"/>
            <a:ext cx="1905000" cy="939800"/>
          </a:xfrm>
          <a:prstGeom prst="rightArrow">
            <a:avLst>
              <a:gd name="adj1" fmla="val 32000"/>
              <a:gd name="adj2" fmla="val 75676"/>
            </a:avLst>
          </a:prstGeom>
          <a:solidFill>
            <a:schemeClr val="accent4">
              <a:alpha val="82000"/>
            </a:schemeClr>
          </a:solidFill>
          <a:ln w="12700">
            <a:miter lim="400000"/>
          </a:ln>
        </p:spPr>
        <p:txBody>
          <a:bodyPr lIns="50800" tIns="50800" rIns="50800" bIns="50800" anchor="ctr"/>
          <a:lstStyle/>
          <a:p>
            <a:pPr defTabSz="457200">
              <a:defRPr sz="3200">
                <a:latin typeface="Avenir Next Medium"/>
                <a:ea typeface="Avenir Next Medium"/>
                <a:cs typeface="Avenir Next Medium"/>
                <a:sym typeface="Avenir Next Medium"/>
              </a:defRPr>
            </a:pP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Shape 248"/>
          <p:cNvSpPr txBox="1"/>
          <p:nvPr>
            <p:ph type="title"/>
          </p:nvPr>
        </p:nvSpPr>
        <p:spPr>
          <a:prstGeom prst="rect">
            <a:avLst/>
          </a:prstGeom>
        </p:spPr>
        <p:txBody>
          <a:bodyPr/>
          <a:lstStyle>
            <a:lvl1pPr>
              <a:defRPr>
                <a:gradFill flip="none" rotWithShape="1">
                  <a:gsLst>
                    <a:gs pos="0">
                      <a:schemeClr val="accent1">
                        <a:lumOff val="13575"/>
                      </a:schemeClr>
                    </a:gs>
                    <a:gs pos="100000">
                      <a:schemeClr val="accent1">
                        <a:hueOff val="381599"/>
                        <a:lumOff val="-17182"/>
                      </a:schemeClr>
                    </a:gs>
                  </a:gsLst>
                  <a:lin ang="3960000" scaled="0"/>
                </a:gradFill>
              </a:defRPr>
            </a:lvl1pPr>
          </a:lstStyle>
          <a:p>
            <a:pPr/>
            <a:r>
              <a:t>I. The rDNA</a:t>
            </a:r>
          </a:p>
        </p:txBody>
      </p:sp>
      <p:sp>
        <p:nvSpPr>
          <p:cNvPr id="249" name="Shape 249"/>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Why a controversy ?</a:t>
            </a:r>
          </a:p>
        </p:txBody>
      </p:sp>
      <p:sp>
        <p:nvSpPr>
          <p:cNvPr id="250" name="Shape 250"/>
          <p:cNvSpPr txBox="1"/>
          <p:nvPr>
            <p:ph type="body" idx="1"/>
          </p:nvPr>
        </p:nvSpPr>
        <p:spPr>
          <a:prstGeom prst="rect">
            <a:avLst/>
          </a:prstGeom>
        </p:spPr>
        <p:txBody>
          <a:bodyPr/>
          <a:lstStyle/>
          <a:p>
            <a:pPr>
              <a:lnSpc>
                <a:spcPct val="200000"/>
              </a:lnSpc>
            </a:pPr>
            <a:r>
              <a:t>Unknown technology that could be a danger in case of errors </a:t>
            </a:r>
          </a:p>
          <a:p>
            <a:pPr>
              <a:lnSpc>
                <a:spcPct val="200000"/>
              </a:lnSpc>
            </a:pPr>
            <a:r>
              <a:t>Potential of creating dangerous viruses and immunized bacterias</a:t>
            </a:r>
          </a:p>
          <a:p>
            <a:pPr>
              <a:lnSpc>
                <a:spcPct val="200000"/>
              </a:lnSpc>
            </a:pPr>
            <a:r>
              <a:t>Role of science and technology in Vietnam War</a:t>
            </a:r>
          </a:p>
          <a:p>
            <a:pPr>
              <a:lnSpc>
                <a:spcPct val="200000"/>
              </a:lnSpc>
            </a:pPr>
            <a:r>
              <a:t>The ethical problems</a:t>
            </a:r>
          </a:p>
        </p:txBody>
      </p:sp>
      <p:pic>
        <p:nvPicPr>
          <p:cNvPr id="251" name="logo.png"/>
          <p:cNvPicPr>
            <a:picLocks noChangeAspect="1"/>
          </p:cNvPicPr>
          <p:nvPr/>
        </p:nvPicPr>
        <p:blipFill>
          <a:blip r:embed="rId2">
            <a:extLst/>
          </a:blip>
          <a:stretch>
            <a:fillRect/>
          </a:stretch>
        </p:blipFill>
        <p:spPr>
          <a:xfrm>
            <a:off x="20271074" y="386757"/>
            <a:ext cx="3452527" cy="1404028"/>
          </a:xfrm>
          <a:prstGeom prst="rect">
            <a:avLst/>
          </a:prstGeom>
          <a:ln w="12700">
            <a:miter lim="400000"/>
          </a:ln>
        </p:spPr>
      </p:pic>
      <p:sp>
        <p:nvSpPr>
          <p:cNvPr id="252" name="Shape 252"/>
          <p:cNvSpPr txBox="1"/>
          <p:nvPr>
            <p:ph type="sldNum" sz="quarter" idx="4294967295"/>
          </p:nvPr>
        </p:nvSpPr>
        <p:spPr>
          <a:xfrm>
            <a:off x="12047474" y="13065506"/>
            <a:ext cx="276353" cy="4826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Shape 254"/>
          <p:cNvSpPr txBox="1"/>
          <p:nvPr>
            <p:ph type="title"/>
          </p:nvPr>
        </p:nvSpPr>
        <p:spPr>
          <a:prstGeom prst="rect">
            <a:avLst/>
          </a:prstGeom>
        </p:spPr>
        <p:txBody>
          <a:bodyPr/>
          <a:lstStyle>
            <a:lvl1pPr>
              <a:defRPr>
                <a:gradFill flip="none" rotWithShape="1">
                  <a:gsLst>
                    <a:gs pos="0">
                      <a:schemeClr val="accent1">
                        <a:lumOff val="13575"/>
                      </a:schemeClr>
                    </a:gs>
                    <a:gs pos="100000">
                      <a:schemeClr val="accent1">
                        <a:hueOff val="381599"/>
                        <a:lumOff val="-17182"/>
                      </a:schemeClr>
                    </a:gs>
                  </a:gsLst>
                  <a:lin ang="3960000" scaled="0"/>
                </a:gradFill>
              </a:defRPr>
            </a:lvl1pPr>
          </a:lstStyle>
          <a:p>
            <a:pPr/>
            <a:r>
              <a:t>I. The rDNA</a:t>
            </a:r>
          </a:p>
        </p:txBody>
      </p:sp>
      <p:sp>
        <p:nvSpPr>
          <p:cNvPr id="255" name="Shape 255"/>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Pro and cons </a:t>
            </a:r>
          </a:p>
        </p:txBody>
      </p:sp>
      <p:pic>
        <p:nvPicPr>
          <p:cNvPr id="256" name="logo.png"/>
          <p:cNvPicPr>
            <a:picLocks noChangeAspect="1"/>
          </p:cNvPicPr>
          <p:nvPr/>
        </p:nvPicPr>
        <p:blipFill>
          <a:blip r:embed="rId2">
            <a:extLst/>
          </a:blip>
          <a:stretch>
            <a:fillRect/>
          </a:stretch>
        </p:blipFill>
        <p:spPr>
          <a:xfrm>
            <a:off x="20271074" y="386757"/>
            <a:ext cx="3452527" cy="1404028"/>
          </a:xfrm>
          <a:prstGeom prst="rect">
            <a:avLst/>
          </a:prstGeom>
          <a:ln w="12700">
            <a:miter lim="400000"/>
          </a:ln>
        </p:spPr>
      </p:pic>
      <p:graphicFrame>
        <p:nvGraphicFramePr>
          <p:cNvPr id="257" name="Table 257"/>
          <p:cNvGraphicFramePr/>
          <p:nvPr/>
        </p:nvGraphicFramePr>
        <p:xfrm>
          <a:off x="4266189" y="4042721"/>
          <a:ext cx="15864322" cy="84328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925811"/>
                <a:gridCol w="7925811"/>
              </a:tblGrid>
              <a:tr h="2105025">
                <a:tc>
                  <a:txBody>
                    <a:bodyPr/>
                    <a:lstStyle/>
                    <a:p>
                      <a:pPr defTabSz="914400">
                        <a:defRPr sz="1800"/>
                      </a:pPr>
                      <a:r>
                        <a:rPr b="1" sz="4800"/>
                        <a:t>Pro</a:t>
                      </a:r>
                    </a:p>
                  </a:txBody>
                  <a:tcPr marL="50800" marR="50800" marT="50800" marB="50800" anchor="ctr" anchorCtr="0" horzOverflow="overflow"/>
                </a:tc>
                <a:tc>
                  <a:txBody>
                    <a:bodyPr/>
                    <a:lstStyle/>
                    <a:p>
                      <a:pPr defTabSz="914400">
                        <a:defRPr sz="1800"/>
                      </a:pPr>
                      <a:r>
                        <a:rPr b="1" sz="4800"/>
                        <a:t>Cons</a:t>
                      </a:r>
                    </a:p>
                  </a:txBody>
                  <a:tcPr marL="50800" marR="50800" marT="50800" marB="50800" anchor="ctr" anchorCtr="0" horzOverflow="overflow"/>
                </a:tc>
              </a:tr>
              <a:tr h="2105025">
                <a:tc>
                  <a:txBody>
                    <a:bodyPr/>
                    <a:lstStyle/>
                    <a:p>
                      <a:pPr defTabSz="914400">
                        <a:defRPr sz="1800"/>
                      </a:pPr>
                      <a:r>
                        <a:rPr sz="3200"/>
                        <a:t>Cure pathologies</a:t>
                      </a:r>
                    </a:p>
                  </a:txBody>
                  <a:tcPr marL="50800" marR="50800" marT="50800" marB="50800" anchor="ctr" anchorCtr="0" horzOverflow="overflow"/>
                </a:tc>
                <a:tc>
                  <a:txBody>
                    <a:bodyPr/>
                    <a:lstStyle/>
                    <a:p>
                      <a:pPr defTabSz="914400">
                        <a:defRPr sz="1800"/>
                      </a:pPr>
                      <a:r>
                        <a:rPr sz="3200"/>
                        <a:t>Against the laws of nature</a:t>
                      </a:r>
                    </a:p>
                  </a:txBody>
                  <a:tcPr marL="50800" marR="50800" marT="50800" marB="50800" anchor="ctr" anchorCtr="0" horzOverflow="overflow"/>
                </a:tc>
              </a:tr>
              <a:tr h="2105025">
                <a:tc>
                  <a:txBody>
                    <a:bodyPr/>
                    <a:lstStyle/>
                    <a:p>
                      <a:pPr defTabSz="914400">
                        <a:defRPr sz="1800"/>
                      </a:pPr>
                      <a:r>
                        <a:rPr sz="3200"/>
                        <a:t>Improve vaccines and produce new ones using recombinant DNA technology</a:t>
                      </a:r>
                    </a:p>
                  </a:txBody>
                  <a:tcPr marL="50800" marR="50800" marT="50800" marB="50800" anchor="ctr" anchorCtr="0" horzOverflow="overflow"/>
                </a:tc>
                <a:tc>
                  <a:txBody>
                    <a:bodyPr/>
                    <a:lstStyle/>
                    <a:p>
                      <a:pPr defTabSz="914400">
                        <a:defRPr sz="1800"/>
                      </a:pPr>
                      <a:r>
                        <a:rPr sz="3200"/>
                        <a:t>Potentially playing with too important forces, we couldn't control </a:t>
                      </a:r>
                    </a:p>
                  </a:txBody>
                  <a:tcPr marL="50800" marR="50800" marT="50800" marB="50800" anchor="ctr" anchorCtr="0" horzOverflow="overflow"/>
                </a:tc>
              </a:tr>
              <a:tr h="2105025">
                <a:tc>
                  <a:txBody>
                    <a:bodyPr/>
                    <a:lstStyle/>
                    <a:p>
                      <a:pPr defTabSz="914400">
                        <a:defRPr sz="1800"/>
                      </a:pPr>
                      <a:r>
                        <a:rPr sz="3200"/>
                        <a:t>New ways to study human genetics</a:t>
                      </a:r>
                    </a:p>
                  </a:txBody>
                  <a:tcPr marL="50800" marR="50800" marT="50800" marB="50800" anchor="ctr" anchorCtr="0" horzOverflow="overflow"/>
                </a:tc>
                <a:tc>
                  <a:txBody>
                    <a:bodyPr/>
                    <a:lstStyle/>
                    <a:p>
                      <a:pPr defTabSz="914400">
                        <a:defRPr sz="1800"/>
                      </a:pPr>
                      <a:r>
                        <a:rPr sz="3200"/>
                        <a:t>Humans may begin tampering too much with their own genetic material and create societal problems</a:t>
                      </a:r>
                    </a:p>
                  </a:txBody>
                  <a:tcPr marL="50800" marR="50800" marT="50800" marB="50800" anchor="ctr" anchorCtr="0" horzOverflow="overflow"/>
                </a:tc>
              </a:tr>
            </a:tbl>
          </a:graphicData>
        </a:graphic>
      </p:graphicFrame>
      <p:sp>
        <p:nvSpPr>
          <p:cNvPr id="258" name="Shape 258"/>
          <p:cNvSpPr txBox="1"/>
          <p:nvPr>
            <p:ph type="sldNum" sz="quarter" idx="4294967295"/>
          </p:nvPr>
        </p:nvSpPr>
        <p:spPr>
          <a:xfrm>
            <a:off x="12047474" y="13065506"/>
            <a:ext cx="276353" cy="4826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31_ColorGradientLight">
  <a:themeElements>
    <a:clrScheme name="31_ColorGradientLigh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1_ColorGradientLight">
      <a:majorFont>
        <a:latin typeface="Avenir Next Demi Bold"/>
        <a:ea typeface="Avenir Next Demi Bold"/>
        <a:cs typeface="Avenir Next Demi Bold"/>
      </a:majorFont>
      <a:minorFont>
        <a:latin typeface="Avenir Next Demi Bold"/>
        <a:ea typeface="Avenir Next Demi Bold"/>
        <a:cs typeface="Avenir Next Demi Bold"/>
      </a:minorFont>
    </a:fontScheme>
    <a:fmtScheme name="31_ColorGradient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venir Next Regular"/>
            <a:ea typeface="Avenir Next Regular"/>
            <a:cs typeface="Avenir Next Regular"/>
            <a:sym typeface="Avenir Nex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1_ColorGradientLight">
  <a:themeElements>
    <a:clrScheme name="31_ColorGradientLigh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1_ColorGradientLight">
      <a:majorFont>
        <a:latin typeface="Avenir Next Demi Bold"/>
        <a:ea typeface="Avenir Next Demi Bold"/>
        <a:cs typeface="Avenir Next Demi Bold"/>
      </a:majorFont>
      <a:minorFont>
        <a:latin typeface="Avenir Next Demi Bold"/>
        <a:ea typeface="Avenir Next Demi Bold"/>
        <a:cs typeface="Avenir Next Demi Bold"/>
      </a:minorFont>
    </a:fontScheme>
    <a:fmtScheme name="31_ColorGradient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venir Next Regular"/>
            <a:ea typeface="Avenir Next Regular"/>
            <a:cs typeface="Avenir Next Regular"/>
            <a:sym typeface="Avenir Nex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